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handoutMasterIdLst>
    <p:handoutMasterId r:id="rId57"/>
  </p:handoutMasterIdLst>
  <p:sldIdLst>
    <p:sldId id="256" r:id="rId2"/>
    <p:sldId id="278" r:id="rId3"/>
    <p:sldId id="409" r:id="rId4"/>
    <p:sldId id="462" r:id="rId5"/>
    <p:sldId id="417" r:id="rId6"/>
    <p:sldId id="342" r:id="rId7"/>
    <p:sldId id="348" r:id="rId8"/>
    <p:sldId id="310" r:id="rId9"/>
    <p:sldId id="309" r:id="rId10"/>
    <p:sldId id="408" r:id="rId11"/>
    <p:sldId id="334" r:id="rId12"/>
    <p:sldId id="407" r:id="rId13"/>
    <p:sldId id="418" r:id="rId14"/>
    <p:sldId id="421" r:id="rId15"/>
    <p:sldId id="288" r:id="rId16"/>
    <p:sldId id="290" r:id="rId17"/>
    <p:sldId id="419" r:id="rId18"/>
    <p:sldId id="422" r:id="rId19"/>
    <p:sldId id="405" r:id="rId20"/>
    <p:sldId id="435" r:id="rId21"/>
    <p:sldId id="425" r:id="rId22"/>
    <p:sldId id="426" r:id="rId23"/>
    <p:sldId id="427" r:id="rId24"/>
    <p:sldId id="428" r:id="rId25"/>
    <p:sldId id="429" r:id="rId26"/>
    <p:sldId id="436" r:id="rId27"/>
    <p:sldId id="437" r:id="rId28"/>
    <p:sldId id="450" r:id="rId29"/>
    <p:sldId id="484" r:id="rId30"/>
    <p:sldId id="463" r:id="rId31"/>
    <p:sldId id="467" r:id="rId32"/>
    <p:sldId id="481" r:id="rId33"/>
    <p:sldId id="464" r:id="rId34"/>
    <p:sldId id="468" r:id="rId35"/>
    <p:sldId id="471" r:id="rId36"/>
    <p:sldId id="472" r:id="rId37"/>
    <p:sldId id="473" r:id="rId38"/>
    <p:sldId id="474" r:id="rId39"/>
    <p:sldId id="483" r:id="rId40"/>
    <p:sldId id="475" r:id="rId41"/>
    <p:sldId id="476" r:id="rId42"/>
    <p:sldId id="478" r:id="rId43"/>
    <p:sldId id="479" r:id="rId44"/>
    <p:sldId id="480" r:id="rId45"/>
    <p:sldId id="482" r:id="rId46"/>
    <p:sldId id="465" r:id="rId47"/>
    <p:sldId id="454" r:id="rId48"/>
    <p:sldId id="455" r:id="rId49"/>
    <p:sldId id="457" r:id="rId50"/>
    <p:sldId id="458" r:id="rId51"/>
    <p:sldId id="485" r:id="rId52"/>
    <p:sldId id="486" r:id="rId53"/>
    <p:sldId id="298" r:id="rId54"/>
    <p:sldId id="29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p:restoredTop sz="94268"/>
  </p:normalViewPr>
  <p:slideViewPr>
    <p:cSldViewPr snapToGrid="0" snapToObjects="1">
      <p:cViewPr>
        <p:scale>
          <a:sx n="100" d="100"/>
          <a:sy n="100" d="100"/>
        </p:scale>
        <p:origin x="216" y="-91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47210F-64F3-E642-9570-BD75F421288F}" type="datetimeFigureOut">
              <a:rPr lang="en-US" smtClean="0"/>
              <a:t>3/30/16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31CE08-152C-9141-8368-1A357741A393}" type="slidenum">
              <a:rPr lang="en-US" smtClean="0"/>
              <a:t>‹#›</a:t>
            </a:fld>
            <a:endParaRPr lang="en-US"/>
          </a:p>
        </p:txBody>
      </p:sp>
    </p:spTree>
    <p:extLst>
      <p:ext uri="{BB962C8B-B14F-4D97-AF65-F5344CB8AC3E}">
        <p14:creationId xmlns:p14="http://schemas.microsoft.com/office/powerpoint/2010/main" val="1030895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0272B-0138-354B-B523-495B591047C5}" type="datetimeFigureOut">
              <a:rPr lang="en-US" smtClean="0"/>
              <a:t>3/30/16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F63AF-74F3-6748-A171-D4CF09FE1B0D}" type="slidenum">
              <a:rPr lang="en-US" smtClean="0"/>
              <a:t>‹#›</a:t>
            </a:fld>
            <a:endParaRPr lang="en-US"/>
          </a:p>
        </p:txBody>
      </p:sp>
    </p:spTree>
    <p:extLst>
      <p:ext uri="{BB962C8B-B14F-4D97-AF65-F5344CB8AC3E}">
        <p14:creationId xmlns:p14="http://schemas.microsoft.com/office/powerpoint/2010/main" val="8342282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3/30/16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3/30/16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3/30/16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3/30/16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CA"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3/30/16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3/30/16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3/30/16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3/30/16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3/30/16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3/30/16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CA"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3/30/16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CA"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3/30/16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3/30/16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3/30/16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CA"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3/30/16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dvantagebrantford.ca/OurCommunity/Neighbourhoods.aspx" TargetMode="External"/><Relationship Id="rId4" Type="http://schemas.openxmlformats.org/officeDocument/2006/relationships/hyperlink" Target="http://www.sixnations.ca/CommunityProfile.htm" TargetMode="External"/><Relationship Id="rId5" Type="http://schemas.openxmlformats.org/officeDocument/2006/relationships/hyperlink" Target="http://www.brantford.ca/residents/support_services/Pages/EmergencyShelter.aspx" TargetMode="External"/><Relationship Id="rId6" Type="http://schemas.openxmlformats.org/officeDocument/2006/relationships/hyperlink" Target="http://www.brantfordpolice.ca/monthly-stats" TargetMode="External"/><Relationship Id="rId7" Type="http://schemas.openxmlformats.org/officeDocument/2006/relationships/hyperlink" Target="http://homelesshub.ca/community-profiles/ontario/brantford" TargetMode="External"/><Relationship Id="rId1" Type="http://schemas.openxmlformats.org/officeDocument/2006/relationships/slideLayout" Target="../slideLayouts/slideLayout2.xml"/><Relationship Id="rId2" Type="http://schemas.openxmlformats.org/officeDocument/2006/relationships/hyperlink" Target="http://www12.statcan.gc.ca/census-recensement/2011/dp-pd/prof/details/page.cfm?Lang=E&amp;Geo1=CSD&amp;Code1=3529006&amp;Geo2=PR&amp;Code2=35&amp;Data=Count&amp;SearchText=Brantford&amp;SearchType=Begins&amp;SearchPR=01&amp;B1=All&amp;Custom=&amp;TABID=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astcodesign.com/3036720/let-ideos-top-brass-show-you-how-to-solve-problems-like-a-designer" TargetMode="Externa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Developing Your Idea</a:t>
            </a:r>
            <a:endParaRPr lang="en-US" dirty="0"/>
          </a:p>
        </p:txBody>
      </p:sp>
      <p:sp>
        <p:nvSpPr>
          <p:cNvPr id="3" name="Subtitle 2"/>
          <p:cNvSpPr>
            <a:spLocks noGrp="1"/>
          </p:cNvSpPr>
          <p:nvPr>
            <p:ph type="subTitle" idx="1"/>
          </p:nvPr>
        </p:nvSpPr>
        <p:spPr>
          <a:xfrm>
            <a:off x="4782303" y="5359394"/>
            <a:ext cx="4348997" cy="1116539"/>
          </a:xfrm>
        </p:spPr>
        <p:txBody>
          <a:bodyPr>
            <a:normAutofit fontScale="85000" lnSpcReduction="20000"/>
          </a:bodyPr>
          <a:lstStyle/>
          <a:p>
            <a:endParaRPr lang="en-US" sz="2000" dirty="0" smtClean="0"/>
          </a:p>
          <a:p>
            <a:r>
              <a:rPr lang="en-US" sz="2000" dirty="0" smtClean="0"/>
              <a:t>Neighbourhood Changemaker Program</a:t>
            </a:r>
          </a:p>
          <a:p>
            <a:r>
              <a:rPr lang="en-US" sz="2000" dirty="0" smtClean="0"/>
              <a:t>Week 2</a:t>
            </a:r>
          </a:p>
          <a:p>
            <a:r>
              <a:rPr lang="en-US" sz="2000" dirty="0" smtClean="0"/>
              <a:t>Dr. Auleen Carson</a:t>
            </a:r>
            <a:endParaRPr lang="en-US" sz="2000" dirty="0"/>
          </a:p>
        </p:txBody>
      </p:sp>
    </p:spTree>
    <p:extLst>
      <p:ext uri="{BB962C8B-B14F-4D97-AF65-F5344CB8AC3E}">
        <p14:creationId xmlns:p14="http://schemas.microsoft.com/office/powerpoint/2010/main" val="190574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48" y="484094"/>
            <a:ext cx="7556313" cy="1116106"/>
          </a:xfrm>
        </p:spPr>
        <p:txBody>
          <a:bodyPr/>
          <a:lstStyle/>
          <a:p>
            <a:r>
              <a:rPr lang="en-US" dirty="0">
                <a:latin typeface="+mn-lt"/>
              </a:rPr>
              <a:t>Examples of Community </a:t>
            </a:r>
            <a:r>
              <a:rPr lang="en-US" dirty="0" smtClean="0">
                <a:latin typeface="+mn-lt"/>
              </a:rPr>
              <a:t>Problems</a:t>
            </a:r>
            <a:endParaRPr lang="en-US" dirty="0">
              <a:latin typeface="+mn-lt"/>
            </a:endParaRPr>
          </a:p>
        </p:txBody>
      </p:sp>
      <p:sp>
        <p:nvSpPr>
          <p:cNvPr id="3" name="Content Placeholder 2"/>
          <p:cNvSpPr>
            <a:spLocks noGrp="1"/>
          </p:cNvSpPr>
          <p:nvPr>
            <p:ph idx="1"/>
          </p:nvPr>
        </p:nvSpPr>
        <p:spPr>
          <a:xfrm>
            <a:off x="498474" y="1303868"/>
            <a:ext cx="7556313" cy="4822296"/>
          </a:xfrm>
        </p:spPr>
        <p:txBody>
          <a:bodyPr numCol="2">
            <a:normAutofit lnSpcReduction="10000"/>
          </a:bodyPr>
          <a:lstStyle/>
          <a:p>
            <a:r>
              <a:rPr lang="en-US" dirty="0" smtClean="0"/>
              <a:t>Poverty</a:t>
            </a:r>
          </a:p>
          <a:p>
            <a:r>
              <a:rPr lang="en-US" dirty="0" smtClean="0"/>
              <a:t>Lack of Sufficient Housing </a:t>
            </a:r>
            <a:endParaRPr lang="en-US" dirty="0"/>
          </a:p>
          <a:p>
            <a:r>
              <a:rPr lang="en-US" dirty="0" smtClean="0"/>
              <a:t>Hunger</a:t>
            </a:r>
            <a:endParaRPr lang="en-US" dirty="0"/>
          </a:p>
          <a:p>
            <a:r>
              <a:rPr lang="en-US" dirty="0" smtClean="0"/>
              <a:t>Inequality</a:t>
            </a:r>
          </a:p>
          <a:p>
            <a:r>
              <a:rPr lang="en-US" dirty="0" smtClean="0"/>
              <a:t>Lack of jobs</a:t>
            </a:r>
          </a:p>
          <a:p>
            <a:r>
              <a:rPr lang="en-US" dirty="0" smtClean="0"/>
              <a:t>Lack of transportation</a:t>
            </a:r>
          </a:p>
          <a:p>
            <a:r>
              <a:rPr lang="en-US" dirty="0" smtClean="0"/>
              <a:t>Drugs</a:t>
            </a:r>
          </a:p>
          <a:p>
            <a:r>
              <a:rPr lang="en-US" dirty="0" smtClean="0"/>
              <a:t>Elder care</a:t>
            </a:r>
          </a:p>
          <a:p>
            <a:r>
              <a:rPr lang="en-US" dirty="0" smtClean="0"/>
              <a:t>Racism</a:t>
            </a:r>
            <a:endParaRPr lang="en-US" dirty="0"/>
          </a:p>
          <a:p>
            <a:r>
              <a:rPr lang="en-US" dirty="0" smtClean="0"/>
              <a:t>Sexism</a:t>
            </a:r>
            <a:endParaRPr lang="en-US" dirty="0"/>
          </a:p>
          <a:p>
            <a:r>
              <a:rPr lang="en-US" dirty="0"/>
              <a:t>Teenage pregnancy</a:t>
            </a:r>
          </a:p>
          <a:p>
            <a:r>
              <a:rPr lang="en-US" dirty="0"/>
              <a:t>Domestic violence</a:t>
            </a:r>
          </a:p>
          <a:p>
            <a:r>
              <a:rPr lang="en-US" dirty="0"/>
              <a:t>Vandalism </a:t>
            </a:r>
          </a:p>
          <a:p>
            <a:r>
              <a:rPr lang="en-US" dirty="0"/>
              <a:t>Safety </a:t>
            </a:r>
          </a:p>
          <a:p>
            <a:r>
              <a:rPr lang="en-US" dirty="0"/>
              <a:t>Child abuse</a:t>
            </a:r>
          </a:p>
          <a:p>
            <a:r>
              <a:rPr lang="en-US" dirty="0" smtClean="0"/>
              <a:t>Crime</a:t>
            </a:r>
            <a:endParaRPr lang="en-US" dirty="0"/>
          </a:p>
          <a:p>
            <a:r>
              <a:rPr lang="en-US" dirty="0" smtClean="0"/>
              <a:t>Lack of Life </a:t>
            </a:r>
            <a:r>
              <a:rPr lang="en-US" dirty="0"/>
              <a:t>Skills </a:t>
            </a:r>
            <a:r>
              <a:rPr lang="en-US" dirty="0" smtClean="0"/>
              <a:t>for some groups</a:t>
            </a:r>
            <a:endParaRPr lang="en-US" dirty="0"/>
          </a:p>
          <a:p>
            <a:endParaRPr lang="en-US" dirty="0"/>
          </a:p>
        </p:txBody>
      </p:sp>
    </p:spTree>
    <p:extLst>
      <p:ext uri="{BB962C8B-B14F-4D97-AF65-F5344CB8AC3E}">
        <p14:creationId xmlns:p14="http://schemas.microsoft.com/office/powerpoint/2010/main" val="503659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Worksheet</a:t>
            </a:r>
            <a:r>
              <a:rPr lang="is-IS" dirty="0" smtClean="0"/>
              <a:t>…Defining the Problem You want to solve</a:t>
            </a:r>
            <a:endParaRPr lang="en-US" dirty="0"/>
          </a:p>
        </p:txBody>
      </p:sp>
      <p:sp>
        <p:nvSpPr>
          <p:cNvPr id="3" name="Content Placeholder 2"/>
          <p:cNvSpPr>
            <a:spLocks noGrp="1"/>
          </p:cNvSpPr>
          <p:nvPr>
            <p:ph idx="1"/>
          </p:nvPr>
        </p:nvSpPr>
        <p:spPr/>
        <p:txBody>
          <a:bodyPr/>
          <a:lstStyle/>
          <a:p>
            <a:r>
              <a:rPr lang="en-US" dirty="0" smtClean="0"/>
              <a:t>Answer the questions on the work sheet</a:t>
            </a:r>
            <a:endParaRPr lang="en-US" dirty="0"/>
          </a:p>
          <a:p>
            <a:r>
              <a:rPr lang="en-US" dirty="0" smtClean="0"/>
              <a:t>We will discuss in together</a:t>
            </a:r>
          </a:p>
        </p:txBody>
      </p:sp>
    </p:spTree>
    <p:extLst>
      <p:ext uri="{BB962C8B-B14F-4D97-AF65-F5344CB8AC3E}">
        <p14:creationId xmlns:p14="http://schemas.microsoft.com/office/powerpoint/2010/main" val="2704487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a:t>
            </a:r>
            <a:r>
              <a:rPr lang="en-US" dirty="0"/>
              <a:t>W</a:t>
            </a:r>
            <a:r>
              <a:rPr lang="en-US" dirty="0" smtClean="0"/>
              <a:t>ays to Describe Community Problems</a:t>
            </a:r>
            <a:endParaRPr lang="en-US" dirty="0"/>
          </a:p>
        </p:txBody>
      </p:sp>
      <p:sp>
        <p:nvSpPr>
          <p:cNvPr id="3" name="Content Placeholder 2"/>
          <p:cNvSpPr>
            <a:spLocks noGrp="1"/>
          </p:cNvSpPr>
          <p:nvPr>
            <p:ph idx="1"/>
          </p:nvPr>
        </p:nvSpPr>
        <p:spPr/>
        <p:txBody>
          <a:bodyPr/>
          <a:lstStyle/>
          <a:p>
            <a:r>
              <a:rPr lang="en-US" dirty="0"/>
              <a:t>The problem occurs too frequently </a:t>
            </a:r>
            <a:r>
              <a:rPr lang="en-US" b="1" dirty="0">
                <a:solidFill>
                  <a:schemeClr val="accent5"/>
                </a:solidFill>
              </a:rPr>
              <a:t>(frequency)</a:t>
            </a:r>
          </a:p>
          <a:p>
            <a:r>
              <a:rPr lang="en-US" dirty="0"/>
              <a:t>The problem has lasted for a while </a:t>
            </a:r>
            <a:r>
              <a:rPr lang="en-US" b="1" dirty="0">
                <a:solidFill>
                  <a:srgbClr val="F7901E"/>
                </a:solidFill>
              </a:rPr>
              <a:t>(duration)</a:t>
            </a:r>
          </a:p>
          <a:p>
            <a:r>
              <a:rPr lang="en-US" dirty="0"/>
              <a:t>The problem affects many people </a:t>
            </a:r>
            <a:r>
              <a:rPr lang="en-US" b="1" dirty="0">
                <a:solidFill>
                  <a:srgbClr val="F7901E"/>
                </a:solidFill>
              </a:rPr>
              <a:t>(scope, or range)</a:t>
            </a:r>
          </a:p>
          <a:p>
            <a:r>
              <a:rPr lang="en-US" dirty="0"/>
              <a:t>The problem is disrupting to personal or community life, and possibly intense </a:t>
            </a:r>
            <a:r>
              <a:rPr lang="en-US" b="1" dirty="0">
                <a:solidFill>
                  <a:srgbClr val="F7901E"/>
                </a:solidFill>
              </a:rPr>
              <a:t>(severity)</a:t>
            </a:r>
          </a:p>
          <a:p>
            <a:r>
              <a:rPr lang="en-US" dirty="0"/>
              <a:t>The problem deprives people of legal or </a:t>
            </a:r>
            <a:r>
              <a:rPr lang="en-US" dirty="0" smtClean="0"/>
              <a:t>moral rights</a:t>
            </a:r>
            <a:r>
              <a:rPr lang="en-US" dirty="0"/>
              <a:t> </a:t>
            </a:r>
            <a:r>
              <a:rPr lang="en-US" b="1" dirty="0">
                <a:solidFill>
                  <a:srgbClr val="F7901E"/>
                </a:solidFill>
              </a:rPr>
              <a:t>(equity)</a:t>
            </a:r>
          </a:p>
          <a:p>
            <a:r>
              <a:rPr lang="en-US" dirty="0"/>
              <a:t>The issue is perceived as a problem </a:t>
            </a:r>
            <a:r>
              <a:rPr lang="en-US" b="1" dirty="0">
                <a:solidFill>
                  <a:srgbClr val="F7901E"/>
                </a:solidFill>
              </a:rPr>
              <a:t>(perception)</a:t>
            </a:r>
          </a:p>
        </p:txBody>
      </p:sp>
    </p:spTree>
    <p:extLst>
      <p:ext uri="{BB962C8B-B14F-4D97-AF65-F5344CB8AC3E}">
        <p14:creationId xmlns:p14="http://schemas.microsoft.com/office/powerpoint/2010/main" val="863805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Inspiration/Ideation</a:t>
            </a:r>
            <a:endParaRPr lang="en-US" dirty="0"/>
          </a:p>
        </p:txBody>
      </p:sp>
      <p:sp>
        <p:nvSpPr>
          <p:cNvPr id="3" name="Content Placeholder 2"/>
          <p:cNvSpPr>
            <a:spLocks noGrp="1"/>
          </p:cNvSpPr>
          <p:nvPr>
            <p:ph idx="1"/>
          </p:nvPr>
        </p:nvSpPr>
        <p:spPr/>
        <p:txBody>
          <a:bodyPr/>
          <a:lstStyle/>
          <a:p>
            <a:pPr>
              <a:buFont typeface="Wingdings" charset="2"/>
              <a:buChar char="v"/>
            </a:pPr>
            <a:r>
              <a:rPr lang="en-US" dirty="0" smtClean="0"/>
              <a:t>Be </a:t>
            </a:r>
            <a:r>
              <a:rPr lang="en-US" dirty="0"/>
              <a:t>open to creative possibilities/</a:t>
            </a:r>
            <a:r>
              <a:rPr lang="en-US" dirty="0" smtClean="0"/>
              <a:t>ideas for solving the 			problem</a:t>
            </a:r>
          </a:p>
          <a:p>
            <a:pPr>
              <a:buFont typeface="Wingdings" charset="2"/>
              <a:buChar char="v"/>
            </a:pPr>
            <a:r>
              <a:rPr lang="en-US" dirty="0" smtClean="0"/>
              <a:t>We will use one technique for ideation to explore multiple 			ideas for solving the problem</a:t>
            </a:r>
            <a:endParaRPr lang="en-US" dirty="0"/>
          </a:p>
        </p:txBody>
      </p:sp>
    </p:spTree>
    <p:extLst>
      <p:ext uri="{BB962C8B-B14F-4D97-AF65-F5344CB8AC3E}">
        <p14:creationId xmlns:p14="http://schemas.microsoft.com/office/powerpoint/2010/main" val="3838177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 Map Example</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98474" y="1600200"/>
            <a:ext cx="7162800" cy="4411663"/>
          </a:xfrm>
          <a:prstGeom prst="rect">
            <a:avLst/>
          </a:prstGeom>
          <a:noFill/>
          <a:ln>
            <a:noFill/>
          </a:ln>
        </p:spPr>
      </p:pic>
    </p:spTree>
    <p:extLst>
      <p:ext uri="{BB962C8B-B14F-4D97-AF65-F5344CB8AC3E}">
        <p14:creationId xmlns:p14="http://schemas.microsoft.com/office/powerpoint/2010/main" val="1633667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 Mapping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Mind </a:t>
            </a:r>
            <a:r>
              <a:rPr lang="en-US" dirty="0"/>
              <a:t>M</a:t>
            </a:r>
            <a:r>
              <a:rPr lang="en-US" dirty="0" smtClean="0"/>
              <a:t>ap </a:t>
            </a:r>
            <a:r>
              <a:rPr lang="en-US" dirty="0"/>
              <a:t>is a visual </a:t>
            </a:r>
            <a:r>
              <a:rPr lang="en-US" dirty="0" smtClean="0"/>
              <a:t>technique for helping to understand problems and solutions </a:t>
            </a:r>
          </a:p>
          <a:p>
            <a:pPr>
              <a:buFont typeface="Wingdings" charset="2"/>
              <a:buChar char="ü"/>
            </a:pPr>
            <a:r>
              <a:rPr lang="en-US" dirty="0" smtClean="0">
                <a:solidFill>
                  <a:schemeClr val="accent2">
                    <a:lumMod val="50000"/>
                    <a:lumOff val="50000"/>
                  </a:schemeClr>
                </a:solidFill>
              </a:rPr>
              <a:t>Allows you </a:t>
            </a:r>
            <a:r>
              <a:rPr lang="en-US" dirty="0">
                <a:solidFill>
                  <a:schemeClr val="accent2">
                    <a:lumMod val="50000"/>
                    <a:lumOff val="50000"/>
                  </a:schemeClr>
                </a:solidFill>
              </a:rPr>
              <a:t>to </a:t>
            </a:r>
            <a:r>
              <a:rPr lang="en-US" dirty="0" smtClean="0">
                <a:solidFill>
                  <a:schemeClr val="accent2">
                    <a:lumMod val="50000"/>
                    <a:lumOff val="50000"/>
                  </a:schemeClr>
                </a:solidFill>
              </a:rPr>
              <a:t>create </a:t>
            </a:r>
            <a:r>
              <a:rPr lang="en-US" dirty="0">
                <a:solidFill>
                  <a:schemeClr val="accent2">
                    <a:lumMod val="50000"/>
                    <a:lumOff val="50000"/>
                  </a:schemeClr>
                </a:solidFill>
              </a:rPr>
              <a:t>new ideas and build </a:t>
            </a:r>
            <a:r>
              <a:rPr lang="en-US" dirty="0" smtClean="0">
                <a:solidFill>
                  <a:schemeClr val="accent2">
                    <a:lumMod val="50000"/>
                    <a:lumOff val="50000"/>
                  </a:schemeClr>
                </a:solidFill>
              </a:rPr>
              <a:t>connections</a:t>
            </a:r>
            <a:endParaRPr lang="en-US" dirty="0">
              <a:solidFill>
                <a:schemeClr val="accent2">
                  <a:lumMod val="50000"/>
                  <a:lumOff val="50000"/>
                </a:schemeClr>
              </a:solidFill>
            </a:endParaRPr>
          </a:p>
          <a:p>
            <a:pPr>
              <a:buFont typeface="Wingdings" charset="2"/>
              <a:buChar char="ü"/>
            </a:pPr>
            <a:r>
              <a:rPr lang="en-US" dirty="0" smtClean="0">
                <a:solidFill>
                  <a:schemeClr val="accent2">
                    <a:lumMod val="50000"/>
                    <a:lumOff val="50000"/>
                  </a:schemeClr>
                </a:solidFill>
              </a:rPr>
              <a:t>Helps you </a:t>
            </a:r>
            <a:r>
              <a:rPr lang="en-US" dirty="0">
                <a:solidFill>
                  <a:schemeClr val="accent2">
                    <a:lumMod val="50000"/>
                    <a:lumOff val="50000"/>
                  </a:schemeClr>
                </a:solidFill>
              </a:rPr>
              <a:t>brainstorm and explore </a:t>
            </a:r>
            <a:r>
              <a:rPr lang="en-US" dirty="0" smtClean="0">
                <a:solidFill>
                  <a:schemeClr val="accent2">
                    <a:lumMod val="50000"/>
                    <a:lumOff val="50000"/>
                  </a:schemeClr>
                </a:solidFill>
              </a:rPr>
              <a:t>your problem and ideas for solving the problem</a:t>
            </a:r>
            <a:endParaRPr lang="en-US" dirty="0">
              <a:solidFill>
                <a:schemeClr val="accent2">
                  <a:lumMod val="50000"/>
                  <a:lumOff val="50000"/>
                </a:schemeClr>
              </a:solidFill>
            </a:endParaRPr>
          </a:p>
          <a:p>
            <a:pPr>
              <a:buFont typeface="Wingdings" charset="2"/>
              <a:buChar char="ü"/>
            </a:pPr>
            <a:r>
              <a:rPr lang="en-US" dirty="0" smtClean="0">
                <a:solidFill>
                  <a:schemeClr val="accent2">
                    <a:lumMod val="50000"/>
                    <a:lumOff val="50000"/>
                  </a:schemeClr>
                </a:solidFill>
              </a:rPr>
              <a:t>Facilitates </a:t>
            </a:r>
            <a:r>
              <a:rPr lang="en-US" dirty="0">
                <a:solidFill>
                  <a:schemeClr val="accent2">
                    <a:lumMod val="50000"/>
                    <a:lumOff val="50000"/>
                  </a:schemeClr>
                </a:solidFill>
              </a:rPr>
              <a:t>better understanding of relationships and connections between ideas and concepts</a:t>
            </a:r>
          </a:p>
          <a:p>
            <a:pPr>
              <a:buFont typeface="Wingdings" charset="2"/>
              <a:buChar char="ü"/>
            </a:pPr>
            <a:r>
              <a:rPr lang="en-US" dirty="0" smtClean="0">
                <a:solidFill>
                  <a:schemeClr val="accent2">
                    <a:lumMod val="50000"/>
                    <a:lumOff val="50000"/>
                  </a:schemeClr>
                </a:solidFill>
              </a:rPr>
              <a:t>Helps </a:t>
            </a:r>
            <a:r>
              <a:rPr lang="en-US" dirty="0">
                <a:solidFill>
                  <a:schemeClr val="accent2">
                    <a:lumMod val="50000"/>
                    <a:lumOff val="50000"/>
                  </a:schemeClr>
                </a:solidFill>
              </a:rPr>
              <a:t>to organize ideas and concepts</a:t>
            </a:r>
          </a:p>
          <a:p>
            <a:endParaRPr lang="en-US" dirty="0"/>
          </a:p>
        </p:txBody>
      </p:sp>
    </p:spTree>
    <p:extLst>
      <p:ext uri="{BB962C8B-B14F-4D97-AF65-F5344CB8AC3E}">
        <p14:creationId xmlns:p14="http://schemas.microsoft.com/office/powerpoint/2010/main" val="1842207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98500" y="660400"/>
            <a:ext cx="7747000" cy="5524500"/>
          </a:xfrm>
          <a:prstGeom prst="rect">
            <a:avLst/>
          </a:prstGeom>
        </p:spPr>
      </p:pic>
    </p:spTree>
    <p:extLst>
      <p:ext uri="{BB962C8B-B14F-4D97-AF65-F5344CB8AC3E}">
        <p14:creationId xmlns:p14="http://schemas.microsoft.com/office/powerpoint/2010/main" val="3989459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Mind Map</a:t>
            </a:r>
            <a:endParaRPr lang="en-US" dirty="0"/>
          </a:p>
        </p:txBody>
      </p:sp>
      <p:sp>
        <p:nvSpPr>
          <p:cNvPr id="3" name="Content Placeholder 2"/>
          <p:cNvSpPr>
            <a:spLocks noGrp="1"/>
          </p:cNvSpPr>
          <p:nvPr>
            <p:ph idx="1"/>
          </p:nvPr>
        </p:nvSpPr>
        <p:spPr/>
        <p:txBody>
          <a:bodyPr>
            <a:normAutofit fontScale="77500" lnSpcReduction="20000"/>
          </a:bodyPr>
          <a:lstStyle/>
          <a:p>
            <a:pPr>
              <a:buFont typeface="Courier New"/>
              <a:buChar char="o"/>
            </a:pPr>
            <a:r>
              <a:rPr lang="en-US" dirty="0">
                <a:solidFill>
                  <a:srgbClr val="B050D7"/>
                </a:solidFill>
              </a:rPr>
              <a:t>Start in the CENTRE of a blank page turned sideways. </a:t>
            </a:r>
          </a:p>
          <a:p>
            <a:pPr>
              <a:buFont typeface="Courier New"/>
              <a:buChar char="o"/>
            </a:pPr>
            <a:r>
              <a:rPr lang="en-US" b="1" dirty="0"/>
              <a:t>S</a:t>
            </a:r>
            <a:r>
              <a:rPr lang="en-US" b="1" dirty="0" smtClean="0"/>
              <a:t>tarting </a:t>
            </a:r>
            <a:r>
              <a:rPr lang="en-US" b="1" dirty="0"/>
              <a:t>in the centre gives your Brain freedom to spread out in all directions and to express itself more freely and naturally.</a:t>
            </a:r>
            <a:endParaRPr lang="en-US" dirty="0"/>
          </a:p>
          <a:p>
            <a:pPr>
              <a:buFont typeface="Courier New"/>
              <a:buChar char="o"/>
            </a:pPr>
            <a:r>
              <a:rPr lang="en-US" dirty="0" smtClean="0">
                <a:solidFill>
                  <a:srgbClr val="B050D7"/>
                </a:solidFill>
              </a:rPr>
              <a:t>Put a shape in the Middle and write the problem you are trying to solve in the shape (image)</a:t>
            </a:r>
          </a:p>
          <a:p>
            <a:pPr>
              <a:buFont typeface="Courier New"/>
              <a:buChar char="o"/>
            </a:pPr>
            <a:r>
              <a:rPr lang="en-US" dirty="0" smtClean="0">
                <a:solidFill>
                  <a:srgbClr val="B050D7"/>
                </a:solidFill>
              </a:rPr>
              <a:t>Use </a:t>
            </a:r>
            <a:r>
              <a:rPr lang="en-US" dirty="0">
                <a:solidFill>
                  <a:srgbClr val="B050D7"/>
                </a:solidFill>
              </a:rPr>
              <a:t>COLOURS throughout. </a:t>
            </a:r>
            <a:r>
              <a:rPr lang="en-US" b="1" dirty="0"/>
              <a:t>C</a:t>
            </a:r>
            <a:r>
              <a:rPr lang="en-US" b="1" dirty="0" smtClean="0"/>
              <a:t>olours are exciting </a:t>
            </a:r>
            <a:r>
              <a:rPr lang="en-US" b="1" dirty="0"/>
              <a:t>to your Brain as are images. Colour adds extra vibrancy and life to your Mind Map, adds </a:t>
            </a:r>
            <a:r>
              <a:rPr lang="en-US" b="1" dirty="0" smtClean="0"/>
              <a:t>energy </a:t>
            </a:r>
            <a:r>
              <a:rPr lang="en-US" b="1" dirty="0"/>
              <a:t>to your Creative </a:t>
            </a:r>
            <a:r>
              <a:rPr lang="en-US" b="1" dirty="0" smtClean="0"/>
              <a:t>Thinking</a:t>
            </a:r>
            <a:r>
              <a:rPr lang="en-US" b="1" dirty="0"/>
              <a:t>!</a:t>
            </a:r>
            <a:endParaRPr lang="en-US" dirty="0"/>
          </a:p>
          <a:p>
            <a:pPr>
              <a:buFont typeface="Courier New"/>
              <a:buChar char="o"/>
            </a:pPr>
            <a:r>
              <a:rPr lang="en-US" dirty="0">
                <a:solidFill>
                  <a:srgbClr val="B050D7"/>
                </a:solidFill>
              </a:rPr>
              <a:t>CONNECT your MAIN BRANCHES to the central image and connect your second- and third-level branches to the first and second levels, etc. </a:t>
            </a:r>
            <a:r>
              <a:rPr lang="en-US" dirty="0"/>
              <a:t>Why? </a:t>
            </a:r>
            <a:r>
              <a:rPr lang="en-US" b="1" dirty="0"/>
              <a:t>Because your Brain works by </a:t>
            </a:r>
            <a:r>
              <a:rPr lang="en-US" b="1" i="1" dirty="0"/>
              <a:t>association. </a:t>
            </a:r>
            <a:r>
              <a:rPr lang="en-US" b="1" dirty="0"/>
              <a:t>It likes to link two (or three, or four) things together. </a:t>
            </a:r>
            <a:endParaRPr lang="en-US" dirty="0"/>
          </a:p>
          <a:p>
            <a:pPr>
              <a:buFont typeface="Courier New"/>
              <a:buChar char="o"/>
            </a:pPr>
            <a:r>
              <a:rPr lang="en-US" dirty="0" smtClean="0">
                <a:solidFill>
                  <a:srgbClr val="B050D7"/>
                </a:solidFill>
              </a:rPr>
              <a:t>Use </a:t>
            </a:r>
            <a:r>
              <a:rPr lang="en-US" dirty="0">
                <a:solidFill>
                  <a:srgbClr val="B050D7"/>
                </a:solidFill>
              </a:rPr>
              <a:t>IMAGES throughout. </a:t>
            </a:r>
            <a:r>
              <a:rPr lang="en-US" dirty="0" smtClean="0">
                <a:solidFill>
                  <a:srgbClr val="B050D7"/>
                </a:solidFill>
              </a:rPr>
              <a:t>Efficient way to show ideas; keep topic labels short</a:t>
            </a:r>
            <a:endParaRPr lang="en-US" dirty="0">
              <a:solidFill>
                <a:srgbClr val="B050D7"/>
              </a:solidFill>
            </a:endParaRPr>
          </a:p>
        </p:txBody>
      </p:sp>
    </p:spTree>
    <p:extLst>
      <p:ext uri="{BB962C8B-B14F-4D97-AF65-F5344CB8AC3E}">
        <p14:creationId xmlns:p14="http://schemas.microsoft.com/office/powerpoint/2010/main" val="25847376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Inspiration Over Time</a:t>
            </a:r>
            <a:endParaRPr lang="en-US" dirty="0"/>
          </a:p>
        </p:txBody>
      </p:sp>
      <p:sp>
        <p:nvSpPr>
          <p:cNvPr id="3" name="Content Placeholder 2"/>
          <p:cNvSpPr>
            <a:spLocks noGrp="1"/>
          </p:cNvSpPr>
          <p:nvPr>
            <p:ph idx="1"/>
          </p:nvPr>
        </p:nvSpPr>
        <p:spPr/>
        <p:txBody>
          <a:bodyPr/>
          <a:lstStyle/>
          <a:p>
            <a:pPr marL="0" indent="0">
              <a:buNone/>
            </a:pPr>
            <a:r>
              <a:rPr lang="en-US" sz="2800" i="1" dirty="0" smtClean="0">
                <a:solidFill>
                  <a:srgbClr val="666699"/>
                </a:solidFill>
              </a:rPr>
              <a:t>Keep yourself inspired, creating new ideas and revising existing ideas by creating a way to store, review and interact with your ideas.</a:t>
            </a:r>
            <a:endParaRPr lang="en-US" sz="2800" i="1" dirty="0">
              <a:solidFill>
                <a:srgbClr val="666699"/>
              </a:solidFill>
            </a:endParaRPr>
          </a:p>
        </p:txBody>
      </p:sp>
    </p:spTree>
    <p:extLst>
      <p:ext uri="{BB962C8B-B14F-4D97-AF65-F5344CB8AC3E}">
        <p14:creationId xmlns:p14="http://schemas.microsoft.com/office/powerpoint/2010/main" val="12793996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93" y="990600"/>
            <a:ext cx="3255264" cy="1162050"/>
          </a:xfrm>
        </p:spPr>
        <p:txBody>
          <a:bodyPr/>
          <a:lstStyle/>
          <a:p>
            <a:r>
              <a:rPr lang="en-US" dirty="0" smtClean="0"/>
              <a:t>Big Box or Idea Portfolio </a:t>
            </a:r>
            <a:endParaRPr lang="en-US" dirty="0"/>
          </a:p>
        </p:txBody>
      </p:sp>
      <p:sp>
        <p:nvSpPr>
          <p:cNvPr id="3" name="Content Placeholder 2"/>
          <p:cNvSpPr>
            <a:spLocks noGrp="1"/>
          </p:cNvSpPr>
          <p:nvPr>
            <p:ph idx="1"/>
          </p:nvPr>
        </p:nvSpPr>
        <p:spPr/>
        <p:txBody>
          <a:bodyPr>
            <a:normAutofit/>
          </a:bodyPr>
          <a:lstStyle/>
          <a:p>
            <a:r>
              <a:rPr lang="en-US" dirty="0" smtClean="0"/>
              <a:t>Twyla Tharp (Dancer, Choreographer, Creative Icon)begins every project with a box</a:t>
            </a:r>
          </a:p>
          <a:p>
            <a:pPr lvl="1"/>
            <a:r>
              <a:rPr lang="en-US" i="1" dirty="0">
                <a:solidFill>
                  <a:srgbClr val="666699"/>
                </a:solidFill>
              </a:rPr>
              <a:t>“Easily acquired. Inexpensive. Perfectly functional. Portable. Identifiable. Disposable. </a:t>
            </a:r>
            <a:r>
              <a:rPr lang="en-US" i="1" dirty="0" smtClean="0">
                <a:solidFill>
                  <a:srgbClr val="666699"/>
                </a:solidFill>
              </a:rPr>
              <a:t>These </a:t>
            </a:r>
            <a:r>
              <a:rPr lang="en-US" i="1" dirty="0">
                <a:solidFill>
                  <a:srgbClr val="666699"/>
                </a:solidFill>
              </a:rPr>
              <a:t>are my criteria for the perfect storage system. And I’ve found the answer in the simple file box.”-Twyla Tharp, The Creative </a:t>
            </a:r>
            <a:r>
              <a:rPr lang="en-US" i="1" dirty="0" smtClean="0">
                <a:solidFill>
                  <a:srgbClr val="666699"/>
                </a:solidFill>
              </a:rPr>
              <a:t>Habit</a:t>
            </a:r>
            <a:endParaRPr lang="en-US" dirty="0" smtClean="0">
              <a:solidFill>
                <a:srgbClr val="666699"/>
              </a:solidFill>
            </a:endParaRPr>
          </a:p>
          <a:p>
            <a:pPr lvl="1"/>
            <a:r>
              <a:rPr lang="en-US" dirty="0" smtClean="0"/>
              <a:t>Holds newspaper clippings, visuals, notes about music, CDs</a:t>
            </a:r>
          </a:p>
          <a:p>
            <a:pPr lvl="1"/>
            <a:r>
              <a:rPr lang="en-US" dirty="0" smtClean="0"/>
              <a:t>Way of organizing ideas; connecting with ideas</a:t>
            </a:r>
          </a:p>
          <a:p>
            <a:pPr lvl="1"/>
            <a:r>
              <a:rPr lang="en-US" dirty="0" smtClean="0"/>
              <a:t>Provides Inspiration</a:t>
            </a:r>
          </a:p>
          <a:p>
            <a:r>
              <a:rPr lang="en-US" dirty="0" smtClean="0"/>
              <a:t>Beethoven used notebooks; others use files; image boards</a:t>
            </a:r>
            <a:endParaRPr lang="en-US" dirty="0"/>
          </a:p>
        </p:txBody>
      </p:sp>
      <p:sp>
        <p:nvSpPr>
          <p:cNvPr id="4" name="Text Placeholder 3"/>
          <p:cNvSpPr>
            <a:spLocks noGrp="1"/>
          </p:cNvSpPr>
          <p:nvPr>
            <p:ph type="body" sz="half" idx="2"/>
          </p:nvPr>
        </p:nvSpPr>
        <p:spPr>
          <a:xfrm>
            <a:off x="381093" y="2679700"/>
            <a:ext cx="2768507" cy="3446463"/>
          </a:xfrm>
        </p:spPr>
        <p:txBody>
          <a:bodyPr/>
          <a:lstStyle/>
          <a:p>
            <a:endParaRPr lang="en-US"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381093" y="2444433"/>
            <a:ext cx="2997200" cy="3681730"/>
          </a:xfrm>
          <a:prstGeom prst="rect">
            <a:avLst/>
          </a:prstGeom>
          <a:noFill/>
          <a:ln>
            <a:noFill/>
          </a:ln>
        </p:spPr>
      </p:pic>
    </p:spTree>
    <p:extLst>
      <p:ext uri="{BB962C8B-B14F-4D97-AF65-F5344CB8AC3E}">
        <p14:creationId xmlns:p14="http://schemas.microsoft.com/office/powerpoint/2010/main" val="1503117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Objectives for Session Two</a:t>
            </a:r>
            <a:endParaRPr lang="en-US" dirty="0"/>
          </a:p>
        </p:txBody>
      </p:sp>
      <p:sp>
        <p:nvSpPr>
          <p:cNvPr id="4" name="Content Placeholder 3"/>
          <p:cNvSpPr>
            <a:spLocks noGrp="1"/>
          </p:cNvSpPr>
          <p:nvPr>
            <p:ph idx="1"/>
          </p:nvPr>
        </p:nvSpPr>
        <p:spPr>
          <a:xfrm>
            <a:off x="498474" y="1790700"/>
            <a:ext cx="7556313" cy="4335463"/>
          </a:xfrm>
        </p:spPr>
        <p:txBody>
          <a:bodyPr>
            <a:normAutofit lnSpcReduction="10000"/>
          </a:bodyPr>
          <a:lstStyle/>
          <a:p>
            <a:pPr marL="0" indent="0" algn="ctr">
              <a:buNone/>
            </a:pPr>
            <a:r>
              <a:rPr lang="en-US" b="1" dirty="0" smtClean="0">
                <a:solidFill>
                  <a:schemeClr val="accent1"/>
                </a:solidFill>
              </a:rPr>
              <a:t>To </a:t>
            </a:r>
            <a:r>
              <a:rPr lang="en-US" b="1" dirty="0">
                <a:solidFill>
                  <a:schemeClr val="accent1"/>
                </a:solidFill>
              </a:rPr>
              <a:t>help you </a:t>
            </a:r>
            <a:r>
              <a:rPr lang="en-US" b="1" dirty="0" smtClean="0">
                <a:solidFill>
                  <a:schemeClr val="accent1"/>
                </a:solidFill>
              </a:rPr>
              <a:t>describe, define and develop </a:t>
            </a:r>
            <a:r>
              <a:rPr lang="en-US" b="1" dirty="0">
                <a:solidFill>
                  <a:schemeClr val="accent1"/>
                </a:solidFill>
              </a:rPr>
              <a:t>your idea by</a:t>
            </a:r>
          </a:p>
          <a:p>
            <a:pPr>
              <a:buFont typeface="Wingdings" charset="2"/>
              <a:buChar char="ü"/>
            </a:pPr>
            <a:r>
              <a:rPr lang="en-US" dirty="0">
                <a:solidFill>
                  <a:srgbClr val="A3A101"/>
                </a:solidFill>
              </a:rPr>
              <a:t>U</a:t>
            </a:r>
            <a:r>
              <a:rPr lang="en-US" dirty="0" smtClean="0">
                <a:solidFill>
                  <a:srgbClr val="A3A101"/>
                </a:solidFill>
              </a:rPr>
              <a:t>nderstanding </a:t>
            </a:r>
            <a:r>
              <a:rPr lang="en-US" dirty="0">
                <a:solidFill>
                  <a:srgbClr val="A3A101"/>
                </a:solidFill>
              </a:rPr>
              <a:t>the </a:t>
            </a:r>
            <a:r>
              <a:rPr lang="en-US" dirty="0" smtClean="0">
                <a:solidFill>
                  <a:srgbClr val="A3A101"/>
                </a:solidFill>
              </a:rPr>
              <a:t>problem you want to help solve</a:t>
            </a:r>
          </a:p>
          <a:p>
            <a:pPr>
              <a:buFont typeface="Wingdings" charset="2"/>
              <a:buChar char="ü"/>
            </a:pPr>
            <a:r>
              <a:rPr lang="en-US" dirty="0" smtClean="0">
                <a:solidFill>
                  <a:schemeClr val="accent5"/>
                </a:solidFill>
              </a:rPr>
              <a:t>Understanding the perspectives </a:t>
            </a:r>
            <a:r>
              <a:rPr lang="en-US" dirty="0">
                <a:solidFill>
                  <a:schemeClr val="accent5"/>
                </a:solidFill>
              </a:rPr>
              <a:t>and needs of your key target </a:t>
            </a:r>
            <a:r>
              <a:rPr lang="en-US" dirty="0" smtClean="0">
                <a:solidFill>
                  <a:schemeClr val="accent5"/>
                </a:solidFill>
              </a:rPr>
              <a:t>groups </a:t>
            </a:r>
          </a:p>
          <a:p>
            <a:pPr>
              <a:buFont typeface="Wingdings" charset="2"/>
              <a:buChar char="ü"/>
            </a:pPr>
            <a:r>
              <a:rPr lang="en-US" dirty="0" smtClean="0">
                <a:solidFill>
                  <a:schemeClr val="accent2">
                    <a:lumMod val="50000"/>
                    <a:lumOff val="50000"/>
                  </a:schemeClr>
                </a:solidFill>
              </a:rPr>
              <a:t>Identifying sources of information about your target </a:t>
            </a:r>
            <a:r>
              <a:rPr lang="en-US" dirty="0" smtClean="0">
                <a:solidFill>
                  <a:srgbClr val="B050D7"/>
                </a:solidFill>
              </a:rPr>
              <a:t>groups</a:t>
            </a:r>
          </a:p>
          <a:p>
            <a:pPr>
              <a:buFont typeface="Wingdings" charset="2"/>
              <a:buChar char="ü"/>
            </a:pPr>
            <a:r>
              <a:rPr lang="en-US" dirty="0" smtClean="0">
                <a:solidFill>
                  <a:schemeClr val="accent3"/>
                </a:solidFill>
              </a:rPr>
              <a:t>Learning how to prototype your idea to get feedback</a:t>
            </a:r>
          </a:p>
          <a:p>
            <a:pPr marL="0" indent="0">
              <a:buNone/>
            </a:pPr>
            <a:r>
              <a:rPr lang="en-US" dirty="0" smtClean="0">
                <a:solidFill>
                  <a:schemeClr val="tx2">
                    <a:lumMod val="75000"/>
                    <a:lumOff val="25000"/>
                  </a:schemeClr>
                </a:solidFill>
              </a:rPr>
              <a:t>Format:</a:t>
            </a:r>
            <a:endParaRPr lang="en-US" dirty="0">
              <a:solidFill>
                <a:schemeClr val="tx2">
                  <a:lumMod val="75000"/>
                  <a:lumOff val="25000"/>
                </a:schemeClr>
              </a:solidFill>
            </a:endParaRPr>
          </a:p>
          <a:p>
            <a:pPr lvl="3" algn="just"/>
            <a:r>
              <a:rPr lang="en-US" dirty="0" smtClean="0"/>
              <a:t>Mix of exercises</a:t>
            </a:r>
          </a:p>
          <a:p>
            <a:pPr lvl="3" algn="just"/>
            <a:r>
              <a:rPr lang="en-US" dirty="0" smtClean="0"/>
              <a:t>Discussion</a:t>
            </a:r>
          </a:p>
          <a:p>
            <a:pPr lvl="3" algn="just"/>
            <a:r>
              <a:rPr lang="en-US" dirty="0" smtClean="0"/>
              <a:t>Lecture</a:t>
            </a:r>
          </a:p>
          <a:p>
            <a:endParaRPr lang="en-US" dirty="0"/>
          </a:p>
          <a:p>
            <a:pPr marL="0" indent="0">
              <a:buNone/>
            </a:pPr>
            <a:endParaRPr lang="en-US" dirty="0"/>
          </a:p>
        </p:txBody>
      </p:sp>
    </p:spTree>
    <p:extLst>
      <p:ext uri="{BB962C8B-B14F-4D97-AF65-F5344CB8AC3E}">
        <p14:creationId xmlns:p14="http://schemas.microsoft.com/office/powerpoint/2010/main" val="5528900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Community/Neighbourhood Description</a:t>
            </a:r>
            <a:endParaRPr lang="en-US" dirty="0"/>
          </a:p>
        </p:txBody>
      </p:sp>
      <p:sp>
        <p:nvSpPr>
          <p:cNvPr id="3" name="Content Placeholder 2"/>
          <p:cNvSpPr>
            <a:spLocks noGrp="1"/>
          </p:cNvSpPr>
          <p:nvPr>
            <p:ph idx="1"/>
          </p:nvPr>
        </p:nvSpPr>
        <p:spPr/>
        <p:txBody>
          <a:bodyPr/>
          <a:lstStyle/>
          <a:p>
            <a:r>
              <a:rPr lang="en-US" dirty="0" smtClean="0"/>
              <a:t>May want to create </a:t>
            </a:r>
            <a:r>
              <a:rPr lang="en-US" dirty="0"/>
              <a:t>a community description that you can use as a </a:t>
            </a:r>
            <a:r>
              <a:rPr lang="en-US" dirty="0" smtClean="0"/>
              <a:t>reference; include in your inspirational “box”</a:t>
            </a:r>
            <a:endParaRPr lang="en-US" dirty="0"/>
          </a:p>
          <a:p>
            <a:r>
              <a:rPr lang="en-US" dirty="0" smtClean="0"/>
              <a:t>The </a:t>
            </a:r>
            <a:r>
              <a:rPr lang="en-US" dirty="0"/>
              <a:t>description can take a number of </a:t>
            </a:r>
            <a:r>
              <a:rPr lang="en-US" dirty="0" smtClean="0"/>
              <a:t>forms</a:t>
            </a:r>
            <a:r>
              <a:rPr lang="en-US" dirty="0"/>
              <a:t>:</a:t>
            </a:r>
            <a:r>
              <a:rPr lang="en-US" dirty="0" smtClean="0"/>
              <a:t> </a:t>
            </a:r>
            <a:r>
              <a:rPr lang="en-US" dirty="0"/>
              <a:t>drawings, photos, maps, charts, video, </a:t>
            </a:r>
            <a:r>
              <a:rPr lang="en-US" dirty="0" smtClean="0"/>
              <a:t>audio</a:t>
            </a:r>
            <a:r>
              <a:rPr lang="en-US" dirty="0"/>
              <a:t> </a:t>
            </a:r>
            <a:r>
              <a:rPr lang="en-US" dirty="0" smtClean="0"/>
              <a:t>or </a:t>
            </a:r>
            <a:r>
              <a:rPr lang="en-US" dirty="0"/>
              <a:t>any other feature that </a:t>
            </a:r>
            <a:r>
              <a:rPr lang="en-US" dirty="0" smtClean="0"/>
              <a:t>that </a:t>
            </a:r>
            <a:r>
              <a:rPr lang="en-US" dirty="0"/>
              <a:t>helps paint an accurate </a:t>
            </a:r>
            <a:r>
              <a:rPr lang="en-US" dirty="0" smtClean="0"/>
              <a:t>picture </a:t>
            </a:r>
            <a:r>
              <a:rPr lang="en-US" dirty="0"/>
              <a:t>of the </a:t>
            </a:r>
            <a:r>
              <a:rPr lang="en-US" dirty="0" smtClean="0"/>
              <a:t>community</a:t>
            </a:r>
            <a:endParaRPr lang="en-US" dirty="0"/>
          </a:p>
          <a:p>
            <a:r>
              <a:rPr lang="en-US" dirty="0" smtClean="0"/>
              <a:t>Continue </a:t>
            </a:r>
            <a:r>
              <a:rPr lang="en-US" dirty="0"/>
              <a:t>over time to gather information and update your community </a:t>
            </a:r>
            <a:r>
              <a:rPr lang="en-US" dirty="0" smtClean="0"/>
              <a:t>description</a:t>
            </a:r>
            <a:endParaRPr lang="en-US" dirty="0"/>
          </a:p>
          <a:p>
            <a:endParaRPr lang="en-US" dirty="0"/>
          </a:p>
        </p:txBody>
      </p:sp>
    </p:spTree>
    <p:extLst>
      <p:ext uri="{BB962C8B-B14F-4D97-AF65-F5344CB8AC3E}">
        <p14:creationId xmlns:p14="http://schemas.microsoft.com/office/powerpoint/2010/main" val="13903757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Researching Your Problem/Idea</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3"/>
                </a:solidFill>
              </a:rPr>
              <a:t>Helps you better understand the problem and your ideas for solving the problem</a:t>
            </a:r>
          </a:p>
          <a:p>
            <a:r>
              <a:rPr lang="en-US" dirty="0">
                <a:solidFill>
                  <a:schemeClr val="accent2">
                    <a:lumMod val="50000"/>
                    <a:lumOff val="50000"/>
                  </a:schemeClr>
                </a:solidFill>
              </a:rPr>
              <a:t>Helps you craft solutions that are well thought </a:t>
            </a:r>
            <a:r>
              <a:rPr lang="en-US" dirty="0" smtClean="0">
                <a:solidFill>
                  <a:schemeClr val="accent2">
                    <a:lumMod val="50000"/>
                    <a:lumOff val="50000"/>
                  </a:schemeClr>
                </a:solidFill>
              </a:rPr>
              <a:t>out and are relevant to the people affected by the problem</a:t>
            </a:r>
          </a:p>
          <a:p>
            <a:r>
              <a:rPr lang="en-US" dirty="0" smtClean="0">
                <a:solidFill>
                  <a:schemeClr val="accent5"/>
                </a:solidFill>
              </a:rPr>
              <a:t>Credibility</a:t>
            </a:r>
            <a:r>
              <a:rPr lang="en-US" dirty="0">
                <a:solidFill>
                  <a:schemeClr val="accent5"/>
                </a:solidFill>
              </a:rPr>
              <a:t> </a:t>
            </a:r>
            <a:r>
              <a:rPr lang="en-US" dirty="0" smtClean="0">
                <a:solidFill>
                  <a:schemeClr val="accent5"/>
                </a:solidFill>
              </a:rPr>
              <a:t>for your grant applications </a:t>
            </a:r>
            <a:r>
              <a:rPr lang="en-US" dirty="0">
                <a:solidFill>
                  <a:schemeClr val="accent5"/>
                </a:solidFill>
              </a:rPr>
              <a:t>for potential </a:t>
            </a:r>
            <a:r>
              <a:rPr lang="en-US" dirty="0" smtClean="0">
                <a:solidFill>
                  <a:schemeClr val="accent5"/>
                </a:solidFill>
              </a:rPr>
              <a:t>funders; shows that you have a good understanding of the problem and are taking the process seriously </a:t>
            </a:r>
            <a:endParaRPr lang="en-US" dirty="0">
              <a:solidFill>
                <a:schemeClr val="accent5"/>
              </a:solidFill>
            </a:endParaRPr>
          </a:p>
          <a:p>
            <a:endParaRPr lang="en-US" dirty="0"/>
          </a:p>
        </p:txBody>
      </p:sp>
    </p:spTree>
    <p:extLst>
      <p:ext uri="{BB962C8B-B14F-4D97-AF65-F5344CB8AC3E}">
        <p14:creationId xmlns:p14="http://schemas.microsoft.com/office/powerpoint/2010/main" val="862376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Existing Data and Information</a:t>
            </a:r>
            <a:endParaRPr lang="en-US" dirty="0"/>
          </a:p>
        </p:txBody>
      </p:sp>
      <p:sp>
        <p:nvSpPr>
          <p:cNvPr id="3" name="Content Placeholder 2"/>
          <p:cNvSpPr>
            <a:spLocks noGrp="1"/>
          </p:cNvSpPr>
          <p:nvPr>
            <p:ph idx="1"/>
          </p:nvPr>
        </p:nvSpPr>
        <p:spPr>
          <a:xfrm>
            <a:off x="498474" y="1701800"/>
            <a:ext cx="7556313" cy="4144963"/>
          </a:xfrm>
        </p:spPr>
        <p:txBody>
          <a:bodyPr/>
          <a:lstStyle/>
          <a:p>
            <a:pPr marL="0" indent="0">
              <a:buNone/>
            </a:pPr>
            <a:r>
              <a:rPr lang="en-US" b="1" dirty="0" smtClean="0">
                <a:solidFill>
                  <a:schemeClr val="accent5"/>
                </a:solidFill>
              </a:rPr>
              <a:t>Secondary Sources of Information</a:t>
            </a:r>
          </a:p>
          <a:p>
            <a:pPr marL="228600" lvl="1" indent="0">
              <a:buNone/>
            </a:pPr>
            <a:r>
              <a:rPr lang="en-US" dirty="0" smtClean="0"/>
              <a:t>Information that has been collected by another organization</a:t>
            </a:r>
          </a:p>
          <a:p>
            <a:pPr marL="228600" lvl="1" indent="0">
              <a:buNone/>
            </a:pPr>
            <a:endParaRPr lang="en-US" dirty="0" smtClean="0"/>
          </a:p>
          <a:p>
            <a:pPr lvl="1">
              <a:buFont typeface="Wingdings" charset="2"/>
              <a:buChar char="q"/>
            </a:pPr>
            <a:r>
              <a:rPr lang="en-US" dirty="0" smtClean="0"/>
              <a:t>Advantages:</a:t>
            </a:r>
          </a:p>
          <a:p>
            <a:pPr lvl="2">
              <a:buFont typeface="Wingdings" charset="2"/>
              <a:buChar char="ü"/>
            </a:pPr>
            <a:r>
              <a:rPr lang="en-US" dirty="0" smtClean="0"/>
              <a:t>Already exists; you don’t have to collect the data</a:t>
            </a:r>
          </a:p>
          <a:p>
            <a:pPr lvl="2">
              <a:buFont typeface="Wingdings" charset="2"/>
              <a:buChar char="ü"/>
            </a:pPr>
            <a:r>
              <a:rPr lang="en-US" dirty="0" smtClean="0"/>
              <a:t>Can be easy to access (online)</a:t>
            </a:r>
          </a:p>
          <a:p>
            <a:pPr lvl="2"/>
            <a:endParaRPr lang="en-US" dirty="0"/>
          </a:p>
          <a:p>
            <a:pPr lvl="1">
              <a:buFont typeface="Wingdings" charset="2"/>
              <a:buChar char="q"/>
            </a:pPr>
            <a:r>
              <a:rPr lang="en-US" dirty="0" smtClean="0"/>
              <a:t>Disadvantages</a:t>
            </a:r>
          </a:p>
          <a:p>
            <a:pPr lvl="2">
              <a:buFont typeface="Wingdings" charset="2"/>
              <a:buChar char="ü"/>
            </a:pPr>
            <a:r>
              <a:rPr lang="en-US" dirty="0" smtClean="0"/>
              <a:t>Not collected with your specific problem in mind</a:t>
            </a:r>
          </a:p>
          <a:p>
            <a:pPr lvl="2">
              <a:buFont typeface="Wingdings" charset="2"/>
              <a:buChar char="ü"/>
            </a:pPr>
            <a:r>
              <a:rPr lang="en-US" dirty="0" smtClean="0"/>
              <a:t>May be limitations on applicability to your situation</a:t>
            </a:r>
            <a:endParaRPr lang="en-US" dirty="0"/>
          </a:p>
          <a:p>
            <a:pPr lvl="2">
              <a:buFont typeface="Wingdings" charset="2"/>
              <a:buChar char="ü"/>
            </a:pPr>
            <a:endParaRPr lang="en-US" dirty="0"/>
          </a:p>
        </p:txBody>
      </p:sp>
    </p:spTree>
    <p:extLst>
      <p:ext uri="{BB962C8B-B14F-4D97-AF65-F5344CB8AC3E}">
        <p14:creationId xmlns:p14="http://schemas.microsoft.com/office/powerpoint/2010/main" val="25170706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Sources of Information</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Stats </a:t>
            </a:r>
            <a:r>
              <a:rPr lang="en-US" dirty="0"/>
              <a:t>Canada </a:t>
            </a:r>
            <a:r>
              <a:rPr lang="en-US" dirty="0" smtClean="0">
                <a:hlinkClick r:id="rId2"/>
              </a:rPr>
              <a:t>Statistics Canada</a:t>
            </a:r>
            <a:endParaRPr lang="en-US" dirty="0" smtClean="0"/>
          </a:p>
          <a:p>
            <a:r>
              <a:rPr lang="en-US" dirty="0" smtClean="0"/>
              <a:t>Advantage Brantford  (</a:t>
            </a:r>
            <a:r>
              <a:rPr lang="en-US" dirty="0"/>
              <a:t>neighbourhood analysis) </a:t>
            </a:r>
            <a:r>
              <a:rPr lang="en-US" dirty="0">
                <a:hlinkClick r:id="rId3"/>
              </a:rPr>
              <a:t>http://www.advantagebrantford.ca/OurCommunity/</a:t>
            </a:r>
            <a:r>
              <a:rPr lang="en-US" dirty="0" smtClean="0">
                <a:hlinkClick r:id="rId3"/>
              </a:rPr>
              <a:t>Neighbourhoods.aspx</a:t>
            </a:r>
            <a:endParaRPr lang="en-US" dirty="0" smtClean="0"/>
          </a:p>
          <a:p>
            <a:r>
              <a:rPr lang="en-US" dirty="0"/>
              <a:t>Six Nations </a:t>
            </a:r>
            <a:r>
              <a:rPr lang="en-US" dirty="0" smtClean="0">
                <a:hlinkClick r:id="rId4"/>
              </a:rPr>
              <a:t>CommunityProfile</a:t>
            </a:r>
            <a:endParaRPr lang="en-US" dirty="0" smtClean="0"/>
          </a:p>
          <a:p>
            <a:r>
              <a:rPr lang="en-US" dirty="0" smtClean="0"/>
              <a:t>City </a:t>
            </a:r>
            <a:r>
              <a:rPr lang="en-US" dirty="0"/>
              <a:t>of Brantford </a:t>
            </a:r>
            <a:r>
              <a:rPr lang="en-US" dirty="0" smtClean="0">
                <a:hlinkClick r:id="rId5"/>
              </a:rPr>
              <a:t>EmergencyShelters</a:t>
            </a:r>
            <a:endParaRPr lang="en-US" dirty="0" smtClean="0"/>
          </a:p>
          <a:p>
            <a:r>
              <a:rPr lang="en-US" dirty="0" smtClean="0"/>
              <a:t>Brantford Police Services (crime report, types of </a:t>
            </a:r>
            <a:r>
              <a:rPr lang="en-US" dirty="0"/>
              <a:t>crimes) </a:t>
            </a:r>
            <a:r>
              <a:rPr lang="en-US" dirty="0" smtClean="0">
                <a:hlinkClick r:id="rId6"/>
              </a:rPr>
              <a:t>Monthly-stats</a:t>
            </a:r>
            <a:endParaRPr lang="en-US" dirty="0" smtClean="0"/>
          </a:p>
          <a:p>
            <a:r>
              <a:rPr lang="en-US" dirty="0" smtClean="0"/>
              <a:t>Homelessness </a:t>
            </a:r>
            <a:r>
              <a:rPr lang="en-US" dirty="0">
                <a:hlinkClick r:id="rId7"/>
              </a:rPr>
              <a:t>http://homelesshub.ca/community-profiles/ontario/</a:t>
            </a:r>
            <a:r>
              <a:rPr lang="en-US" dirty="0" smtClean="0">
                <a:hlinkClick r:id="rId7"/>
              </a:rPr>
              <a:t>brantford</a:t>
            </a:r>
            <a:endParaRPr lang="en-US" dirty="0"/>
          </a:p>
          <a:p>
            <a:r>
              <a:rPr lang="en-US" dirty="0" smtClean="0"/>
              <a:t>Non profit organizations: Brant Brantford Roundtable on Poverty; Brantford Food Bank; United Way</a:t>
            </a:r>
          </a:p>
          <a:p>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16447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for Other Resources </a:t>
            </a:r>
            <a:endParaRPr lang="en-US" dirty="0"/>
          </a:p>
        </p:txBody>
      </p:sp>
      <p:sp>
        <p:nvSpPr>
          <p:cNvPr id="3" name="Content Placeholder 2"/>
          <p:cNvSpPr>
            <a:spLocks noGrp="1"/>
          </p:cNvSpPr>
          <p:nvPr>
            <p:ph idx="1"/>
          </p:nvPr>
        </p:nvSpPr>
        <p:spPr/>
        <p:txBody>
          <a:bodyPr/>
          <a:lstStyle/>
          <a:p>
            <a:r>
              <a:rPr lang="en-US" dirty="0" smtClean="0"/>
              <a:t>Library/Librarians</a:t>
            </a:r>
          </a:p>
          <a:p>
            <a:pPr lvl="1"/>
            <a:r>
              <a:rPr lang="en-US" dirty="0" smtClean="0"/>
              <a:t>Databases</a:t>
            </a:r>
          </a:p>
          <a:p>
            <a:pPr lvl="1"/>
            <a:r>
              <a:rPr lang="en-US" dirty="0" smtClean="0"/>
              <a:t>Search techniques</a:t>
            </a:r>
            <a:endParaRPr lang="en-US" dirty="0"/>
          </a:p>
        </p:txBody>
      </p:sp>
    </p:spTree>
    <p:extLst>
      <p:ext uri="{BB962C8B-B14F-4D97-AF65-F5344CB8AC3E}">
        <p14:creationId xmlns:p14="http://schemas.microsoft.com/office/powerpoint/2010/main" val="13047703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worked elsewhere?</a:t>
            </a:r>
            <a:endParaRPr lang="en-US" dirty="0"/>
          </a:p>
        </p:txBody>
      </p:sp>
      <p:sp>
        <p:nvSpPr>
          <p:cNvPr id="3" name="Content Placeholder 2"/>
          <p:cNvSpPr>
            <a:spLocks noGrp="1"/>
          </p:cNvSpPr>
          <p:nvPr>
            <p:ph idx="1"/>
          </p:nvPr>
        </p:nvSpPr>
        <p:spPr/>
        <p:txBody>
          <a:bodyPr/>
          <a:lstStyle/>
          <a:p>
            <a:r>
              <a:rPr lang="en-US" dirty="0" smtClean="0"/>
              <a:t>Do an extensive Google search to see how the problem you are tackling has been approached elsewhere</a:t>
            </a:r>
          </a:p>
          <a:p>
            <a:r>
              <a:rPr lang="en-US" dirty="0" smtClean="0"/>
              <a:t>Are there any lessons to be learned?</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733163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Centred Design- </a:t>
            </a:r>
            <a:r>
              <a:rPr lang="en-US" dirty="0"/>
              <a:t>G</a:t>
            </a:r>
            <a:r>
              <a:rPr lang="en-US" dirty="0" smtClean="0"/>
              <a:t>athering Your Own Information</a:t>
            </a:r>
            <a:endParaRPr lang="en-US" dirty="0"/>
          </a:p>
        </p:txBody>
      </p:sp>
      <p:sp>
        <p:nvSpPr>
          <p:cNvPr id="3" name="Content Placeholder 2"/>
          <p:cNvSpPr>
            <a:spLocks noGrp="1"/>
          </p:cNvSpPr>
          <p:nvPr>
            <p:ph idx="1"/>
          </p:nvPr>
        </p:nvSpPr>
        <p:spPr/>
        <p:txBody>
          <a:bodyPr>
            <a:normAutofit/>
          </a:bodyPr>
          <a:lstStyle/>
          <a:p>
            <a:r>
              <a:rPr lang="en-US" dirty="0" smtClean="0"/>
              <a:t>Those groups impacted by your idea (directly or indirectly)</a:t>
            </a:r>
          </a:p>
          <a:p>
            <a:r>
              <a:rPr lang="en-US" dirty="0" smtClean="0"/>
              <a:t>Targets of your idea </a:t>
            </a:r>
            <a:r>
              <a:rPr lang="en-US" dirty="0"/>
              <a:t>might </a:t>
            </a:r>
            <a:r>
              <a:rPr lang="en-US" dirty="0" smtClean="0"/>
              <a:t>include (nutrition education in schools)</a:t>
            </a:r>
            <a:endParaRPr lang="en-US" dirty="0"/>
          </a:p>
          <a:p>
            <a:pPr lvl="1"/>
            <a:r>
              <a:rPr lang="en-US" dirty="0"/>
              <a:t>Parents of children in low-income </a:t>
            </a:r>
            <a:r>
              <a:rPr lang="en-US" dirty="0" smtClean="0"/>
              <a:t>neighborhoods</a:t>
            </a:r>
            <a:endParaRPr lang="en-US" dirty="0"/>
          </a:p>
          <a:p>
            <a:pPr lvl="1"/>
            <a:r>
              <a:rPr lang="en-US" dirty="0"/>
              <a:t>The children themselves</a:t>
            </a:r>
          </a:p>
          <a:p>
            <a:pPr lvl="1"/>
            <a:r>
              <a:rPr lang="en-US" dirty="0"/>
              <a:t>Elementary and middle school teachers</a:t>
            </a:r>
          </a:p>
          <a:p>
            <a:pPr lvl="1"/>
            <a:r>
              <a:rPr lang="en-US" dirty="0"/>
              <a:t>School officials responsible for school food programs</a:t>
            </a:r>
          </a:p>
          <a:p>
            <a:pPr lvl="1"/>
            <a:r>
              <a:rPr lang="en-US" dirty="0"/>
              <a:t>Executives and Public Relations officers of supermarket </a:t>
            </a:r>
            <a:r>
              <a:rPr lang="en-US" dirty="0" smtClean="0"/>
              <a:t>chains</a:t>
            </a:r>
          </a:p>
          <a:p>
            <a:pPr marL="0" indent="0">
              <a:buNone/>
            </a:pPr>
            <a:r>
              <a:rPr lang="en-US" b="1" dirty="0" smtClean="0">
                <a:solidFill>
                  <a:schemeClr val="accent4"/>
                </a:solidFill>
              </a:rPr>
              <a:t>Think beyond the obvious groups to those individuals/groups who can assist or will be influencers</a:t>
            </a:r>
          </a:p>
          <a:p>
            <a:pPr lvl="1"/>
            <a:endParaRPr lang="en-US" dirty="0"/>
          </a:p>
        </p:txBody>
      </p:sp>
    </p:spTree>
    <p:extLst>
      <p:ext uri="{BB962C8B-B14F-4D97-AF65-F5344CB8AC3E}">
        <p14:creationId xmlns:p14="http://schemas.microsoft.com/office/powerpoint/2010/main" val="16953125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74" y="344394"/>
            <a:ext cx="7556313" cy="1116106"/>
          </a:xfrm>
        </p:spPr>
        <p:txBody>
          <a:bodyPr/>
          <a:lstStyle/>
          <a:p>
            <a:r>
              <a:rPr lang="en-US" dirty="0" smtClean="0"/>
              <a:t>Target Groups Worksheet</a:t>
            </a:r>
            <a:endParaRPr lang="en-US" dirty="0"/>
          </a:p>
        </p:txBody>
      </p:sp>
      <p:sp>
        <p:nvSpPr>
          <p:cNvPr id="3" name="Content Placeholder 2"/>
          <p:cNvSpPr>
            <a:spLocks noGrp="1"/>
          </p:cNvSpPr>
          <p:nvPr>
            <p:ph idx="1"/>
          </p:nvPr>
        </p:nvSpPr>
        <p:spPr>
          <a:xfrm>
            <a:off x="498474" y="1435100"/>
            <a:ext cx="7556313" cy="4691063"/>
          </a:xfrm>
        </p:spPr>
        <p:txBody>
          <a:bodyPr>
            <a:normAutofit/>
          </a:bodyPr>
          <a:lstStyle/>
          <a:p>
            <a:r>
              <a:rPr lang="en-CA" dirty="0" smtClean="0"/>
              <a:t>Use the worksheet to identify Target Groups for your idea</a:t>
            </a:r>
          </a:p>
          <a:p>
            <a:r>
              <a:rPr lang="en-CA" dirty="0" smtClean="0"/>
              <a:t>Make a note of gaps in your information/information needs</a:t>
            </a:r>
            <a:endParaRPr lang="en-CA" dirty="0"/>
          </a:p>
          <a:p>
            <a:r>
              <a:rPr lang="en-CA" dirty="0">
                <a:solidFill>
                  <a:schemeClr val="accent5"/>
                </a:solidFill>
              </a:rPr>
              <a:t>As you gain experience working with the community, revisit these questions periodically and update your </a:t>
            </a:r>
            <a:r>
              <a:rPr lang="en-CA" dirty="0" smtClean="0">
                <a:solidFill>
                  <a:schemeClr val="accent5"/>
                </a:solidFill>
              </a:rPr>
              <a:t>responses</a:t>
            </a:r>
            <a:endParaRPr lang="en-CA" dirty="0">
              <a:solidFill>
                <a:schemeClr val="accent5"/>
              </a:solidFill>
            </a:endParaRPr>
          </a:p>
          <a:p>
            <a:endParaRPr lang="en-US" dirty="0"/>
          </a:p>
        </p:txBody>
      </p:sp>
    </p:spTree>
    <p:extLst>
      <p:ext uri="{BB962C8B-B14F-4D97-AF65-F5344CB8AC3E}">
        <p14:creationId xmlns:p14="http://schemas.microsoft.com/office/powerpoint/2010/main" val="1642653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Collecting Information- Human Centred Design</a:t>
            </a:r>
            <a:endParaRPr lang="en-US" dirty="0"/>
          </a:p>
        </p:txBody>
      </p:sp>
      <p:sp>
        <p:nvSpPr>
          <p:cNvPr id="3" name="Content Placeholder 2"/>
          <p:cNvSpPr>
            <a:spLocks noGrp="1"/>
          </p:cNvSpPr>
          <p:nvPr>
            <p:ph idx="1"/>
          </p:nvPr>
        </p:nvSpPr>
        <p:spPr/>
        <p:txBody>
          <a:bodyPr>
            <a:normAutofit/>
          </a:bodyPr>
          <a:lstStyle/>
          <a:p>
            <a:pPr>
              <a:buFont typeface="Wingdings" charset="2"/>
              <a:buChar char="ü"/>
            </a:pPr>
            <a:r>
              <a:rPr lang="en-CA" dirty="0" smtClean="0"/>
              <a:t>Observation </a:t>
            </a:r>
          </a:p>
          <a:p>
            <a:pPr>
              <a:buFont typeface="Wingdings" charset="2"/>
              <a:buChar char="ü"/>
            </a:pPr>
            <a:r>
              <a:rPr lang="en-CA" dirty="0" smtClean="0"/>
              <a:t>Engage/Interview</a:t>
            </a:r>
          </a:p>
          <a:p>
            <a:pPr>
              <a:buFont typeface="Wingdings" charset="2"/>
              <a:buChar char="ü"/>
            </a:pPr>
            <a:r>
              <a:rPr lang="en-CA" dirty="0" smtClean="0"/>
              <a:t>Watch </a:t>
            </a:r>
            <a:r>
              <a:rPr lang="en-CA" dirty="0"/>
              <a:t>and </a:t>
            </a:r>
            <a:r>
              <a:rPr lang="en-CA" dirty="0" smtClean="0"/>
              <a:t>Listen</a:t>
            </a:r>
            <a:endParaRPr lang="en-US" dirty="0"/>
          </a:p>
        </p:txBody>
      </p:sp>
    </p:spTree>
    <p:extLst>
      <p:ext uri="{BB962C8B-B14F-4D97-AF65-F5344CB8AC3E}">
        <p14:creationId xmlns:p14="http://schemas.microsoft.com/office/powerpoint/2010/main" val="18810670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08000" y="609600"/>
            <a:ext cx="7886700" cy="1325563"/>
          </a:xfrm>
        </p:spPr>
        <p:txBody>
          <a:bodyPr/>
          <a:lstStyle/>
          <a:p>
            <a:r>
              <a:rPr lang="en-US" dirty="0" smtClean="0">
                <a:latin typeface="+mn-lt"/>
              </a:rPr>
              <a:t>Research/Information Gathering Plan</a:t>
            </a:r>
            <a:endParaRPr lang="en-US" dirty="0">
              <a:latin typeface="+mn-lt"/>
            </a:endParaRPr>
          </a:p>
        </p:txBody>
      </p:sp>
      <p:sp>
        <p:nvSpPr>
          <p:cNvPr id="16387" name="Content Placeholder 2"/>
          <p:cNvSpPr>
            <a:spLocks noGrp="1"/>
          </p:cNvSpPr>
          <p:nvPr>
            <p:ph idx="1"/>
          </p:nvPr>
        </p:nvSpPr>
        <p:spPr>
          <a:xfrm>
            <a:off x="406400" y="2209800"/>
            <a:ext cx="8242300" cy="3736975"/>
          </a:xfrm>
        </p:spPr>
        <p:txBody>
          <a:bodyPr>
            <a:normAutofit lnSpcReduction="10000"/>
          </a:bodyPr>
          <a:lstStyle/>
          <a:p>
            <a:pPr>
              <a:buFont typeface="Wingdings" charset="2"/>
              <a:buChar char="ü"/>
            </a:pPr>
            <a:r>
              <a:rPr lang="en-US" dirty="0">
                <a:solidFill>
                  <a:schemeClr val="accent3"/>
                </a:solidFill>
              </a:rPr>
              <a:t>W</a:t>
            </a:r>
            <a:r>
              <a:rPr lang="en-US" dirty="0" smtClean="0">
                <a:solidFill>
                  <a:schemeClr val="accent3"/>
                </a:solidFill>
              </a:rPr>
              <a:t>hat </a:t>
            </a:r>
            <a:r>
              <a:rPr lang="en-US" dirty="0">
                <a:solidFill>
                  <a:schemeClr val="accent3"/>
                </a:solidFill>
              </a:rPr>
              <a:t>it is </a:t>
            </a:r>
            <a:r>
              <a:rPr lang="en-US" dirty="0" smtClean="0">
                <a:solidFill>
                  <a:schemeClr val="accent3"/>
                </a:solidFill>
              </a:rPr>
              <a:t>you need/want </a:t>
            </a:r>
            <a:r>
              <a:rPr lang="en-US" dirty="0">
                <a:solidFill>
                  <a:schemeClr val="accent3"/>
                </a:solidFill>
              </a:rPr>
              <a:t>to </a:t>
            </a:r>
            <a:r>
              <a:rPr lang="en-US" dirty="0" smtClean="0">
                <a:solidFill>
                  <a:schemeClr val="accent3"/>
                </a:solidFill>
              </a:rPr>
              <a:t>know?</a:t>
            </a:r>
            <a:endParaRPr lang="en-US" dirty="0">
              <a:solidFill>
                <a:schemeClr val="accent3"/>
              </a:solidFill>
            </a:endParaRPr>
          </a:p>
          <a:p>
            <a:pPr>
              <a:buFont typeface="Wingdings" charset="2"/>
              <a:buChar char="ü"/>
            </a:pPr>
            <a:r>
              <a:rPr lang="en-US" dirty="0">
                <a:solidFill>
                  <a:schemeClr val="accent3"/>
                </a:solidFill>
              </a:rPr>
              <a:t>Choose the method best suited to finding that </a:t>
            </a:r>
            <a:r>
              <a:rPr lang="en-US" dirty="0" smtClean="0">
                <a:solidFill>
                  <a:schemeClr val="accent3"/>
                </a:solidFill>
              </a:rPr>
              <a:t>information</a:t>
            </a:r>
            <a:endParaRPr lang="en-US" dirty="0">
              <a:solidFill>
                <a:schemeClr val="accent3"/>
              </a:solidFill>
            </a:endParaRPr>
          </a:p>
          <a:p>
            <a:pPr>
              <a:buFont typeface="Wingdings" charset="2"/>
              <a:buChar char="ü"/>
            </a:pPr>
            <a:r>
              <a:rPr lang="en-US" dirty="0" smtClean="0">
                <a:solidFill>
                  <a:schemeClr val="accent3"/>
                </a:solidFill>
              </a:rPr>
              <a:t>Determine the target group/groups </a:t>
            </a:r>
            <a:r>
              <a:rPr lang="en-US" dirty="0">
                <a:solidFill>
                  <a:schemeClr val="accent3"/>
                </a:solidFill>
              </a:rPr>
              <a:t>from </a:t>
            </a:r>
            <a:r>
              <a:rPr lang="en-US" dirty="0" smtClean="0">
                <a:solidFill>
                  <a:schemeClr val="accent3"/>
                </a:solidFill>
              </a:rPr>
              <a:t>whom </a:t>
            </a:r>
            <a:r>
              <a:rPr lang="en-US" dirty="0">
                <a:solidFill>
                  <a:schemeClr val="accent3"/>
                </a:solidFill>
              </a:rPr>
              <a:t>you need to gather the </a:t>
            </a:r>
            <a:r>
              <a:rPr lang="en-US" dirty="0" smtClean="0">
                <a:solidFill>
                  <a:schemeClr val="accent3"/>
                </a:solidFill>
              </a:rPr>
              <a:t>information</a:t>
            </a:r>
          </a:p>
          <a:p>
            <a:pPr>
              <a:buFont typeface="Wingdings" charset="2"/>
              <a:buChar char="ü"/>
            </a:pPr>
            <a:r>
              <a:rPr lang="en-US" dirty="0" smtClean="0">
                <a:solidFill>
                  <a:schemeClr val="accent3"/>
                </a:solidFill>
              </a:rPr>
              <a:t>Develop a step by step approach for gathering the information, including a timeline</a:t>
            </a:r>
            <a:endParaRPr lang="en-US" dirty="0">
              <a:solidFill>
                <a:schemeClr val="accent3"/>
              </a:solidFill>
            </a:endParaRPr>
          </a:p>
          <a:p>
            <a:pPr>
              <a:buFont typeface="Wingdings" charset="2"/>
              <a:buChar char="ü"/>
            </a:pPr>
            <a:r>
              <a:rPr lang="en-US" dirty="0">
                <a:solidFill>
                  <a:schemeClr val="accent3"/>
                </a:solidFill>
              </a:rPr>
              <a:t>Gather the </a:t>
            </a:r>
            <a:r>
              <a:rPr lang="en-US" dirty="0" smtClean="0">
                <a:solidFill>
                  <a:schemeClr val="accent3"/>
                </a:solidFill>
              </a:rPr>
              <a:t>information</a:t>
            </a:r>
          </a:p>
          <a:p>
            <a:pPr>
              <a:buFont typeface="Wingdings" charset="2"/>
              <a:buChar char="ü"/>
            </a:pPr>
            <a:r>
              <a:rPr lang="en-US" dirty="0" smtClean="0">
                <a:solidFill>
                  <a:schemeClr val="accent3"/>
                </a:solidFill>
              </a:rPr>
              <a:t>Record and Use the Results</a:t>
            </a:r>
            <a:endParaRPr lang="en-US" dirty="0">
              <a:solidFill>
                <a:schemeClr val="accent3"/>
              </a:solidFill>
            </a:endParaRPr>
          </a:p>
          <a:p>
            <a:endParaRPr lang="en-US" dirty="0">
              <a:latin typeface="Calibri" charset="0"/>
            </a:endParaRPr>
          </a:p>
        </p:txBody>
      </p:sp>
    </p:spTree>
    <p:extLst>
      <p:ext uri="{BB962C8B-B14F-4D97-AF65-F5344CB8AC3E}">
        <p14:creationId xmlns:p14="http://schemas.microsoft.com/office/powerpoint/2010/main" val="957445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Centred Design</a:t>
            </a:r>
            <a:endParaRPr lang="en-US" dirty="0"/>
          </a:p>
        </p:txBody>
      </p:sp>
      <p:sp>
        <p:nvSpPr>
          <p:cNvPr id="3" name="Content Placeholder 2"/>
          <p:cNvSpPr>
            <a:spLocks noGrp="1"/>
          </p:cNvSpPr>
          <p:nvPr>
            <p:ph idx="1"/>
          </p:nvPr>
        </p:nvSpPr>
        <p:spPr/>
        <p:txBody>
          <a:bodyPr/>
          <a:lstStyle/>
          <a:p>
            <a:r>
              <a:rPr lang="en-US" dirty="0">
                <a:hlinkClick r:id="rId2"/>
              </a:rPr>
              <a:t>H</a:t>
            </a:r>
            <a:r>
              <a:rPr lang="en-US" dirty="0" smtClean="0">
                <a:hlinkClick r:id="rId2"/>
              </a:rPr>
              <a:t>ow-to-solve-problems-like-a-designer</a:t>
            </a:r>
            <a:endParaRPr lang="en-US" dirty="0" smtClean="0"/>
          </a:p>
          <a:p>
            <a:endParaRPr lang="en-US" dirty="0"/>
          </a:p>
          <a:p>
            <a:endParaRPr lang="en-US" dirty="0" smtClean="0"/>
          </a:p>
          <a:p>
            <a:r>
              <a:rPr lang="en-US" dirty="0" err="1" smtClean="0"/>
              <a:t>IDEO.Org</a:t>
            </a:r>
            <a:endParaRPr lang="en-US" dirty="0" smtClean="0"/>
          </a:p>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5708650" y="2800350"/>
            <a:ext cx="2857500" cy="2857500"/>
          </a:xfrm>
          <a:prstGeom prst="rect">
            <a:avLst/>
          </a:prstGeom>
          <a:noFill/>
          <a:ln>
            <a:noFill/>
          </a:ln>
        </p:spPr>
      </p:pic>
    </p:spTree>
    <p:extLst>
      <p:ext uri="{BB962C8B-B14F-4D97-AF65-F5344CB8AC3E}">
        <p14:creationId xmlns:p14="http://schemas.microsoft.com/office/powerpoint/2010/main" val="14384271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a:xfrm>
            <a:off x="498474" y="1384300"/>
            <a:ext cx="7556313" cy="4838700"/>
          </a:xfrm>
        </p:spPr>
        <p:txBody>
          <a:bodyPr>
            <a:normAutofit lnSpcReduction="10000"/>
          </a:bodyPr>
          <a:lstStyle/>
          <a:p>
            <a:pPr>
              <a:buFont typeface="Wingdings" charset="2"/>
              <a:buChar char="ü"/>
            </a:pPr>
            <a:r>
              <a:rPr lang="en-CA" dirty="0" smtClean="0"/>
              <a:t>View users and their behaviour in the context of their lives</a:t>
            </a:r>
          </a:p>
          <a:p>
            <a:pPr>
              <a:buFont typeface="Wingdings" charset="2"/>
              <a:buChar char="ü"/>
            </a:pPr>
            <a:r>
              <a:rPr lang="en-CA" dirty="0" smtClean="0"/>
              <a:t>Ensure you record your observations</a:t>
            </a:r>
          </a:p>
          <a:p>
            <a:pPr lvl="1">
              <a:buFont typeface="Courier New"/>
              <a:buChar char="o"/>
            </a:pPr>
            <a:r>
              <a:rPr lang="en-US" dirty="0" smtClean="0">
                <a:solidFill>
                  <a:srgbClr val="666699"/>
                </a:solidFill>
              </a:rPr>
              <a:t>Traffic- How heavy is traffic in the community? Is it mostly commercial and industrial – vans, trucks, etc. – or mostly private cars? Is there ever gridlock? Is there much bicycle traffic? Are there bike lanes? Are there bike racks in many places?</a:t>
            </a:r>
          </a:p>
          <a:p>
            <a:pPr lvl="1">
              <a:buFont typeface="Courier New"/>
              <a:buChar char="o"/>
            </a:pPr>
            <a:r>
              <a:rPr lang="en-US" dirty="0" smtClean="0">
                <a:solidFill>
                  <a:schemeClr val="accent5"/>
                </a:solidFill>
              </a:rPr>
              <a:t>Community spaces- Are there public spaces where people can gather? Are they well kept up? Do they have seating areas, trees and plants, attractive design, cafes or food vendors, or other features to encourage people to use the space? Who uses these spaces? Is there diversity?</a:t>
            </a:r>
          </a:p>
          <a:p>
            <a:pPr lvl="1">
              <a:buFont typeface="Courier New"/>
              <a:buChar char="o"/>
            </a:pPr>
            <a:r>
              <a:rPr lang="en-US" dirty="0">
                <a:solidFill>
                  <a:schemeClr val="accent6"/>
                </a:solidFill>
              </a:rPr>
              <a:t>Community and public services. Are there identifiable community service providers and organizations in the community – mental health centers, food banks, homeless shelters, welfare offices, etc.? Are they concentrated in a particular area? Are they easy to reach by public transportation?</a:t>
            </a:r>
          </a:p>
          <a:p>
            <a:pPr lvl="1"/>
            <a:endParaRPr lang="en-US" dirty="0" smtClean="0"/>
          </a:p>
          <a:p>
            <a:pPr lvl="1"/>
            <a:endParaRPr lang="en-US" dirty="0"/>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CA" dirty="0" smtClean="0"/>
          </a:p>
          <a:p>
            <a:pPr lvl="1"/>
            <a:endParaRPr lang="en-CA" dirty="0" smtClean="0"/>
          </a:p>
          <a:p>
            <a:pPr lvl="1"/>
            <a:endParaRPr lang="en-CA" dirty="0" smtClean="0"/>
          </a:p>
          <a:p>
            <a:endParaRPr lang="en-US" dirty="0"/>
          </a:p>
        </p:txBody>
      </p:sp>
    </p:spTree>
    <p:extLst>
      <p:ext uri="{BB962C8B-B14F-4D97-AF65-F5344CB8AC3E}">
        <p14:creationId xmlns:p14="http://schemas.microsoft.com/office/powerpoint/2010/main" val="38584536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p:txBody>
          <a:bodyPr/>
          <a:lstStyle/>
          <a:p>
            <a:pPr>
              <a:buFont typeface="Courier New"/>
              <a:buChar char="o"/>
            </a:pPr>
            <a:r>
              <a:rPr lang="en-US" dirty="0" smtClean="0">
                <a:solidFill>
                  <a:srgbClr val="666699"/>
                </a:solidFill>
              </a:rPr>
              <a:t>Direct</a:t>
            </a:r>
            <a:r>
              <a:rPr lang="en-US" dirty="0">
                <a:solidFill>
                  <a:srgbClr val="666699"/>
                </a:solidFill>
              </a:rPr>
              <a:t> </a:t>
            </a:r>
            <a:r>
              <a:rPr lang="en-US" dirty="0" smtClean="0">
                <a:solidFill>
                  <a:srgbClr val="666699"/>
                </a:solidFill>
              </a:rPr>
              <a:t>or participant observation</a:t>
            </a:r>
            <a:r>
              <a:rPr lang="en-US" dirty="0">
                <a:solidFill>
                  <a:srgbClr val="666699"/>
                </a:solidFill>
              </a:rPr>
              <a:t> </a:t>
            </a:r>
            <a:endParaRPr lang="en-US" dirty="0" smtClean="0">
              <a:solidFill>
                <a:srgbClr val="666699"/>
              </a:solidFill>
            </a:endParaRPr>
          </a:p>
          <a:p>
            <a:pPr>
              <a:buFont typeface="Courier New"/>
              <a:buChar char="o"/>
            </a:pPr>
            <a:r>
              <a:rPr lang="en-US" dirty="0" smtClean="0">
                <a:solidFill>
                  <a:srgbClr val="666699"/>
                </a:solidFill>
              </a:rPr>
              <a:t>Direct </a:t>
            </a:r>
            <a:r>
              <a:rPr lang="en-US" dirty="0">
                <a:solidFill>
                  <a:srgbClr val="666699"/>
                </a:solidFill>
              </a:rPr>
              <a:t>observation involves </a:t>
            </a:r>
            <a:r>
              <a:rPr lang="en-US" dirty="0" smtClean="0">
                <a:solidFill>
                  <a:srgbClr val="666699"/>
                </a:solidFill>
              </a:rPr>
              <a:t>observing others</a:t>
            </a:r>
            <a:r>
              <a:rPr lang="en-US" dirty="0">
                <a:solidFill>
                  <a:srgbClr val="666699"/>
                </a:solidFill>
              </a:rPr>
              <a:t>  </a:t>
            </a:r>
            <a:endParaRPr lang="en-US" dirty="0" smtClean="0">
              <a:solidFill>
                <a:srgbClr val="666699"/>
              </a:solidFill>
            </a:endParaRPr>
          </a:p>
          <a:p>
            <a:pPr lvl="1">
              <a:buFont typeface="Wingdings" charset="2"/>
              <a:buChar char="ü"/>
            </a:pPr>
            <a:r>
              <a:rPr lang="en-US" dirty="0" smtClean="0"/>
              <a:t>Do </a:t>
            </a:r>
            <a:r>
              <a:rPr lang="en-US" dirty="0"/>
              <a:t>you want to know how people use the neighborhood park on weekends? Spend a few weekends there, watching and talking to people. </a:t>
            </a:r>
            <a:r>
              <a:rPr lang="en-US" dirty="0" smtClean="0"/>
              <a:t>Recording your observations.</a:t>
            </a:r>
          </a:p>
          <a:p>
            <a:pPr>
              <a:buFont typeface="Courier New"/>
              <a:buChar char="o"/>
            </a:pPr>
            <a:r>
              <a:rPr lang="en-US" dirty="0" smtClean="0">
                <a:solidFill>
                  <a:srgbClr val="666699"/>
                </a:solidFill>
              </a:rPr>
              <a:t>If </a:t>
            </a:r>
            <a:r>
              <a:rPr lang="en-US" dirty="0">
                <a:solidFill>
                  <a:srgbClr val="666699"/>
                </a:solidFill>
              </a:rPr>
              <a:t>you </a:t>
            </a:r>
            <a:r>
              <a:rPr lang="en-US" dirty="0" smtClean="0">
                <a:solidFill>
                  <a:srgbClr val="666699"/>
                </a:solidFill>
              </a:rPr>
              <a:t>regularly join </a:t>
            </a:r>
            <a:r>
              <a:rPr lang="en-US" dirty="0">
                <a:solidFill>
                  <a:srgbClr val="666699"/>
                </a:solidFill>
              </a:rPr>
              <a:t>a volleyball game or jog through the park with others, you're a </a:t>
            </a:r>
            <a:r>
              <a:rPr lang="en-US" dirty="0" smtClean="0">
                <a:solidFill>
                  <a:srgbClr val="666699"/>
                </a:solidFill>
              </a:rPr>
              <a:t>“participant observer”, </a:t>
            </a:r>
            <a:r>
              <a:rPr lang="en-US" dirty="0">
                <a:solidFill>
                  <a:srgbClr val="666699"/>
                </a:solidFill>
              </a:rPr>
              <a:t>becoming part of the culture you want to learn about</a:t>
            </a:r>
            <a:r>
              <a:rPr lang="en-US" dirty="0" smtClean="0">
                <a:solidFill>
                  <a:srgbClr val="666699"/>
                </a:solidFill>
              </a:rPr>
              <a:t>.</a:t>
            </a:r>
          </a:p>
          <a:p>
            <a:pPr lvl="1">
              <a:buFont typeface="Wingdings" charset="2"/>
              <a:buChar char="ü"/>
            </a:pPr>
            <a:r>
              <a:rPr lang="en-US" dirty="0" smtClean="0"/>
              <a:t>Record your observations; try to stay as objective as possible.</a:t>
            </a:r>
          </a:p>
          <a:p>
            <a:endParaRPr lang="en-US" dirty="0"/>
          </a:p>
          <a:p>
            <a:endParaRPr lang="en-US" dirty="0"/>
          </a:p>
          <a:p>
            <a:endParaRPr lang="en-US" dirty="0"/>
          </a:p>
        </p:txBody>
      </p:sp>
    </p:spTree>
    <p:extLst>
      <p:ext uri="{BB962C8B-B14F-4D97-AF65-F5344CB8AC3E}">
        <p14:creationId xmlns:p14="http://schemas.microsoft.com/office/powerpoint/2010/main" val="31859681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35000" y="330200"/>
            <a:ext cx="7886700" cy="1325563"/>
          </a:xfrm>
        </p:spPr>
        <p:txBody>
          <a:bodyPr/>
          <a:lstStyle/>
          <a:p>
            <a:r>
              <a:rPr lang="en-US" dirty="0" smtClean="0">
                <a:latin typeface="+mn-lt"/>
              </a:rPr>
              <a:t>Observation- Tips</a:t>
            </a:r>
            <a:endParaRPr lang="en-US" dirty="0">
              <a:latin typeface="+mn-lt"/>
            </a:endParaRPr>
          </a:p>
        </p:txBody>
      </p:sp>
      <p:sp>
        <p:nvSpPr>
          <p:cNvPr id="19459" name="Content Placeholder 2"/>
          <p:cNvSpPr>
            <a:spLocks noGrp="1"/>
          </p:cNvSpPr>
          <p:nvPr>
            <p:ph idx="1"/>
          </p:nvPr>
        </p:nvSpPr>
        <p:spPr>
          <a:xfrm>
            <a:off x="406400" y="1143000"/>
            <a:ext cx="8077200" cy="4953000"/>
          </a:xfrm>
        </p:spPr>
        <p:txBody>
          <a:bodyPr>
            <a:normAutofit/>
          </a:bodyPr>
          <a:lstStyle/>
          <a:p>
            <a:pPr marL="0" indent="0">
              <a:buNone/>
            </a:pPr>
            <a:endParaRPr lang="en-US" sz="2800" dirty="0" smtClean="0">
              <a:solidFill>
                <a:srgbClr val="F7901E"/>
              </a:solidFill>
            </a:endParaRPr>
          </a:p>
          <a:p>
            <a:pPr>
              <a:buFont typeface="Wingdings" charset="2"/>
              <a:buChar char="ü"/>
            </a:pPr>
            <a:r>
              <a:rPr lang="en-US" dirty="0" smtClean="0">
                <a:solidFill>
                  <a:schemeClr val="accent3"/>
                </a:solidFill>
              </a:rPr>
              <a:t>Think carefully about the questions you want your observation to answer </a:t>
            </a:r>
          </a:p>
          <a:p>
            <a:pPr>
              <a:buFont typeface="Wingdings" charset="2"/>
              <a:buChar char="ü"/>
            </a:pPr>
            <a:r>
              <a:rPr lang="en-US" dirty="0" smtClean="0">
                <a:solidFill>
                  <a:schemeClr val="accent3"/>
                </a:solidFill>
              </a:rPr>
              <a:t>Determine where and whom to observe to answer these questions</a:t>
            </a:r>
          </a:p>
          <a:p>
            <a:pPr>
              <a:buFont typeface="Wingdings" charset="2"/>
              <a:buChar char="ü"/>
            </a:pPr>
            <a:r>
              <a:rPr lang="en-US" dirty="0" smtClean="0">
                <a:solidFill>
                  <a:schemeClr val="accent3"/>
                </a:solidFill>
              </a:rPr>
              <a:t>Determine when and for how long observation should take place</a:t>
            </a:r>
          </a:p>
          <a:p>
            <a:pPr>
              <a:buFont typeface="Wingdings" charset="2"/>
              <a:buChar char="ü"/>
            </a:pPr>
            <a:r>
              <a:rPr lang="en-US" dirty="0" smtClean="0">
                <a:solidFill>
                  <a:schemeClr val="accent3"/>
                </a:solidFill>
              </a:rPr>
              <a:t>Determine what you should observe and record</a:t>
            </a:r>
          </a:p>
          <a:p>
            <a:pPr>
              <a:buFont typeface="Wingdings" charset="2"/>
              <a:buChar char="ü"/>
            </a:pPr>
            <a:r>
              <a:rPr lang="en-US" dirty="0" smtClean="0">
                <a:solidFill>
                  <a:schemeClr val="accent3"/>
                </a:solidFill>
              </a:rPr>
              <a:t>Record your observations</a:t>
            </a:r>
          </a:p>
          <a:p>
            <a:pPr>
              <a:buFont typeface="Wingdings" charset="2"/>
              <a:buChar char="ü"/>
            </a:pPr>
            <a:r>
              <a:rPr lang="en-US" dirty="0" smtClean="0">
                <a:solidFill>
                  <a:schemeClr val="accent3"/>
                </a:solidFill>
              </a:rPr>
              <a:t>Analyze the information; draw conclusions</a:t>
            </a:r>
          </a:p>
          <a:p>
            <a:endParaRPr lang="en-US" dirty="0">
              <a:latin typeface="Calibri" charset="0"/>
            </a:endParaRPr>
          </a:p>
          <a:p>
            <a:endParaRPr lang="en-US" dirty="0">
              <a:latin typeface="Calibri" charset="0"/>
            </a:endParaRPr>
          </a:p>
        </p:txBody>
      </p:sp>
    </p:spTree>
    <p:extLst>
      <p:ext uri="{BB962C8B-B14F-4D97-AF65-F5344CB8AC3E}">
        <p14:creationId xmlns:p14="http://schemas.microsoft.com/office/powerpoint/2010/main" val="13176785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Engage/Interview</a:t>
            </a:r>
            <a:endParaRPr lang="en-US" dirty="0"/>
          </a:p>
        </p:txBody>
      </p:sp>
      <p:sp>
        <p:nvSpPr>
          <p:cNvPr id="3" name="Content Placeholder 2"/>
          <p:cNvSpPr>
            <a:spLocks noGrp="1"/>
          </p:cNvSpPr>
          <p:nvPr>
            <p:ph idx="1"/>
          </p:nvPr>
        </p:nvSpPr>
        <p:spPr>
          <a:xfrm>
            <a:off x="498474" y="1790700"/>
            <a:ext cx="7556313" cy="4335463"/>
          </a:xfrm>
        </p:spPr>
        <p:txBody>
          <a:bodyPr>
            <a:normAutofit fontScale="85000" lnSpcReduction="20000"/>
          </a:bodyPr>
          <a:lstStyle/>
          <a:p>
            <a:pPr>
              <a:buFont typeface="Wingdings" charset="2"/>
              <a:buChar char="§"/>
            </a:pPr>
            <a:r>
              <a:rPr lang="en-CA" b="1" dirty="0" smtClean="0"/>
              <a:t> </a:t>
            </a:r>
            <a:r>
              <a:rPr lang="en-CA" dirty="0"/>
              <a:t>Interviewing/Guided </a:t>
            </a:r>
            <a:r>
              <a:rPr lang="en-CA" dirty="0" smtClean="0"/>
              <a:t>Conversation</a:t>
            </a:r>
          </a:p>
          <a:p>
            <a:pPr>
              <a:buFont typeface="Wingdings" charset="2"/>
              <a:buChar char="§"/>
            </a:pPr>
            <a:r>
              <a:rPr lang="en-CA" dirty="0" smtClean="0">
                <a:solidFill>
                  <a:srgbClr val="A3A101"/>
                </a:solidFill>
              </a:rPr>
              <a:t>One of the best ways to learn more about your Target Groups/Influencers/Other important groups </a:t>
            </a:r>
          </a:p>
          <a:p>
            <a:pPr>
              <a:buFont typeface="Wingdings" charset="2"/>
              <a:buChar char="§"/>
            </a:pPr>
            <a:r>
              <a:rPr lang="en-CA" dirty="0" smtClean="0">
                <a:solidFill>
                  <a:srgbClr val="A3A101"/>
                </a:solidFill>
              </a:rPr>
              <a:t>Prepare </a:t>
            </a:r>
            <a:r>
              <a:rPr lang="en-CA" dirty="0">
                <a:solidFill>
                  <a:srgbClr val="A3A101"/>
                </a:solidFill>
              </a:rPr>
              <a:t>some questions you’d like to ask, but </a:t>
            </a:r>
            <a:r>
              <a:rPr lang="en-CA" dirty="0" smtClean="0">
                <a:solidFill>
                  <a:srgbClr val="A3A101"/>
                </a:solidFill>
              </a:rPr>
              <a:t>expect the </a:t>
            </a:r>
            <a:r>
              <a:rPr lang="en-CA" dirty="0">
                <a:solidFill>
                  <a:srgbClr val="A3A101"/>
                </a:solidFill>
              </a:rPr>
              <a:t>conversation </a:t>
            </a:r>
            <a:r>
              <a:rPr lang="en-CA" dirty="0" smtClean="0">
                <a:solidFill>
                  <a:srgbClr val="A3A101"/>
                </a:solidFill>
              </a:rPr>
              <a:t>to deviate </a:t>
            </a:r>
            <a:r>
              <a:rPr lang="en-CA" dirty="0">
                <a:solidFill>
                  <a:srgbClr val="A3A101"/>
                </a:solidFill>
              </a:rPr>
              <a:t>from </a:t>
            </a:r>
            <a:r>
              <a:rPr lang="en-CA" dirty="0" smtClean="0">
                <a:solidFill>
                  <a:srgbClr val="A3A101"/>
                </a:solidFill>
              </a:rPr>
              <a:t>them </a:t>
            </a:r>
          </a:p>
          <a:p>
            <a:pPr lvl="1">
              <a:buFont typeface="Wingdings" charset="2"/>
              <a:buChar char="ü"/>
            </a:pPr>
            <a:r>
              <a:rPr lang="en-CA" dirty="0" smtClean="0">
                <a:solidFill>
                  <a:schemeClr val="tx1"/>
                </a:solidFill>
              </a:rPr>
              <a:t>Keep the questions open-ended, not “yes/no”</a:t>
            </a:r>
          </a:p>
          <a:p>
            <a:pPr lvl="1">
              <a:buFont typeface="Wingdings" charset="2"/>
              <a:buChar char="ü"/>
            </a:pPr>
            <a:r>
              <a:rPr lang="en-CA" dirty="0" smtClean="0">
                <a:solidFill>
                  <a:schemeClr val="tx1"/>
                </a:solidFill>
              </a:rPr>
              <a:t>“What are some examples of meals you prepare for your family?”</a:t>
            </a:r>
          </a:p>
          <a:p>
            <a:pPr>
              <a:buFont typeface="Wingdings" charset="2"/>
              <a:buChar char="§"/>
            </a:pPr>
            <a:r>
              <a:rPr lang="en-CA" dirty="0" smtClean="0">
                <a:solidFill>
                  <a:schemeClr val="accent3"/>
                </a:solidFill>
              </a:rPr>
              <a:t>Elicit </a:t>
            </a:r>
            <a:r>
              <a:rPr lang="en-CA" dirty="0">
                <a:solidFill>
                  <a:schemeClr val="accent3"/>
                </a:solidFill>
              </a:rPr>
              <a:t>stories from the people you talk </a:t>
            </a:r>
            <a:r>
              <a:rPr lang="en-CA" dirty="0" smtClean="0">
                <a:solidFill>
                  <a:schemeClr val="accent3"/>
                </a:solidFill>
              </a:rPr>
              <a:t>to- especially your target groups</a:t>
            </a:r>
          </a:p>
          <a:p>
            <a:pPr>
              <a:buFont typeface="Wingdings" charset="2"/>
              <a:buChar char="§"/>
            </a:pPr>
            <a:r>
              <a:rPr lang="en-CA" dirty="0">
                <a:solidFill>
                  <a:schemeClr val="accent3"/>
                </a:solidFill>
              </a:rPr>
              <a:t>A</a:t>
            </a:r>
            <a:r>
              <a:rPr lang="en-CA" dirty="0" smtClean="0">
                <a:solidFill>
                  <a:schemeClr val="accent3"/>
                </a:solidFill>
              </a:rPr>
              <a:t>lways </a:t>
            </a:r>
            <a:r>
              <a:rPr lang="en-CA" dirty="0">
                <a:solidFill>
                  <a:schemeClr val="accent3"/>
                </a:solidFill>
              </a:rPr>
              <a:t>ask “Why?” to uncover deeper </a:t>
            </a:r>
            <a:r>
              <a:rPr lang="en-CA" dirty="0" smtClean="0">
                <a:solidFill>
                  <a:schemeClr val="accent3"/>
                </a:solidFill>
              </a:rPr>
              <a:t>meaning </a:t>
            </a:r>
          </a:p>
          <a:p>
            <a:pPr>
              <a:buFont typeface="Wingdings" charset="2"/>
              <a:buChar char="§"/>
            </a:pPr>
            <a:r>
              <a:rPr lang="en-US" dirty="0">
                <a:solidFill>
                  <a:schemeClr val="accent6"/>
                </a:solidFill>
              </a:rPr>
              <a:t>Don't cut people off too </a:t>
            </a:r>
            <a:r>
              <a:rPr lang="en-US" dirty="0" smtClean="0">
                <a:solidFill>
                  <a:schemeClr val="accent6"/>
                </a:solidFill>
              </a:rPr>
              <a:t>quickly</a:t>
            </a:r>
            <a:endParaRPr lang="en-CA" dirty="0" smtClean="0">
              <a:solidFill>
                <a:schemeClr val="accent6"/>
              </a:solidFill>
            </a:endParaRPr>
          </a:p>
          <a:p>
            <a:pPr>
              <a:buFont typeface="Wingdings" charset="2"/>
              <a:buChar char="§"/>
            </a:pPr>
            <a:r>
              <a:rPr lang="en-CA" dirty="0" smtClean="0">
                <a:solidFill>
                  <a:schemeClr val="accent6"/>
                </a:solidFill>
              </a:rPr>
              <a:t>Engagement/interviews </a:t>
            </a:r>
            <a:r>
              <a:rPr lang="en-CA" dirty="0">
                <a:solidFill>
                  <a:schemeClr val="accent6"/>
                </a:solidFill>
              </a:rPr>
              <a:t>can come through both short ‘intercept’ encounters and longer scheduled </a:t>
            </a:r>
            <a:r>
              <a:rPr lang="en-CA" dirty="0" smtClean="0">
                <a:solidFill>
                  <a:schemeClr val="accent6"/>
                </a:solidFill>
              </a:rPr>
              <a:t>conversations </a:t>
            </a:r>
            <a:endParaRPr lang="en-CA" dirty="0">
              <a:solidFill>
                <a:schemeClr val="accent6"/>
              </a:solidFill>
            </a:endParaRPr>
          </a:p>
          <a:p>
            <a:endParaRPr lang="en-US" dirty="0"/>
          </a:p>
        </p:txBody>
      </p:sp>
    </p:spTree>
    <p:extLst>
      <p:ext uri="{BB962C8B-B14F-4D97-AF65-F5344CB8AC3E}">
        <p14:creationId xmlns:p14="http://schemas.microsoft.com/office/powerpoint/2010/main" val="28426562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457200"/>
            <a:ext cx="7886700" cy="1325563"/>
          </a:xfrm>
        </p:spPr>
        <p:txBody>
          <a:bodyPr/>
          <a:lstStyle/>
          <a:p>
            <a:r>
              <a:rPr lang="en-US" dirty="0">
                <a:latin typeface="+mn-lt"/>
              </a:rPr>
              <a:t>For I</a:t>
            </a:r>
            <a:r>
              <a:rPr lang="en-US" dirty="0" smtClean="0">
                <a:latin typeface="+mn-lt"/>
              </a:rPr>
              <a:t>nterviews </a:t>
            </a:r>
            <a:endParaRPr lang="en-US" dirty="0">
              <a:latin typeface="+mn-lt"/>
            </a:endParaRPr>
          </a:p>
        </p:txBody>
      </p:sp>
      <p:sp>
        <p:nvSpPr>
          <p:cNvPr id="17411" name="Content Placeholder 2"/>
          <p:cNvSpPr>
            <a:spLocks noGrp="1"/>
          </p:cNvSpPr>
          <p:nvPr>
            <p:ph idx="1"/>
          </p:nvPr>
        </p:nvSpPr>
        <p:spPr>
          <a:xfrm>
            <a:off x="609600" y="1782763"/>
            <a:ext cx="8077200" cy="3886200"/>
          </a:xfrm>
        </p:spPr>
        <p:txBody>
          <a:bodyPr>
            <a:normAutofit lnSpcReduction="10000"/>
          </a:bodyPr>
          <a:lstStyle/>
          <a:p>
            <a:pPr marL="0" indent="0">
              <a:buNone/>
            </a:pPr>
            <a:endParaRPr lang="en-US" dirty="0" smtClean="0">
              <a:solidFill>
                <a:srgbClr val="666699"/>
              </a:solidFill>
            </a:endParaRPr>
          </a:p>
          <a:p>
            <a:pPr>
              <a:buFont typeface="Wingdings" charset="2"/>
              <a:buChar char="v"/>
            </a:pPr>
            <a:r>
              <a:rPr lang="en-US" dirty="0" smtClean="0">
                <a:solidFill>
                  <a:schemeClr val="accent6"/>
                </a:solidFill>
              </a:rPr>
              <a:t>Get </a:t>
            </a:r>
            <a:r>
              <a:rPr lang="en-US" dirty="0">
                <a:solidFill>
                  <a:schemeClr val="accent6"/>
                </a:solidFill>
              </a:rPr>
              <a:t>permission beforehand to </a:t>
            </a:r>
            <a:r>
              <a:rPr lang="en-US" dirty="0" smtClean="0">
                <a:solidFill>
                  <a:schemeClr val="accent6"/>
                </a:solidFill>
              </a:rPr>
              <a:t>record, </a:t>
            </a:r>
            <a:r>
              <a:rPr lang="en-US" dirty="0">
                <a:solidFill>
                  <a:schemeClr val="accent6"/>
                </a:solidFill>
              </a:rPr>
              <a:t>photograph or videotape the </a:t>
            </a:r>
            <a:r>
              <a:rPr lang="en-US" dirty="0" smtClean="0">
                <a:solidFill>
                  <a:schemeClr val="accent6"/>
                </a:solidFill>
              </a:rPr>
              <a:t>interview (in order to capture information)</a:t>
            </a:r>
          </a:p>
          <a:p>
            <a:pPr lvl="1">
              <a:buFont typeface="Wingdings" charset="2"/>
              <a:buChar char="ü"/>
            </a:pPr>
            <a:r>
              <a:rPr lang="en-US" dirty="0" smtClean="0">
                <a:solidFill>
                  <a:schemeClr val="accent6"/>
                </a:solidFill>
              </a:rPr>
              <a:t>Never use any personal information in descriptions used for grant applications or disseminate that information in any way</a:t>
            </a:r>
            <a:endParaRPr lang="en-US" dirty="0">
              <a:solidFill>
                <a:schemeClr val="accent6"/>
              </a:solidFill>
            </a:endParaRPr>
          </a:p>
          <a:p>
            <a:pPr>
              <a:buFont typeface="Wingdings" charset="2"/>
              <a:buChar char="v"/>
            </a:pPr>
            <a:r>
              <a:rPr lang="en-US" dirty="0" smtClean="0">
                <a:solidFill>
                  <a:schemeClr val="accent3"/>
                </a:solidFill>
              </a:rPr>
              <a:t>Carefully make note of </a:t>
            </a:r>
            <a:r>
              <a:rPr lang="en-US" dirty="0">
                <a:solidFill>
                  <a:schemeClr val="accent3"/>
                </a:solidFill>
              </a:rPr>
              <a:t>the time, place, circumstances, and details of the </a:t>
            </a:r>
            <a:r>
              <a:rPr lang="en-US" dirty="0" smtClean="0">
                <a:solidFill>
                  <a:schemeClr val="accent3"/>
                </a:solidFill>
              </a:rPr>
              <a:t>interview</a:t>
            </a:r>
            <a:endParaRPr lang="en-US" dirty="0">
              <a:solidFill>
                <a:schemeClr val="accent3"/>
              </a:solidFill>
            </a:endParaRPr>
          </a:p>
          <a:p>
            <a:pPr>
              <a:buFont typeface="Wingdings" charset="2"/>
              <a:buChar char="v"/>
            </a:pPr>
            <a:r>
              <a:rPr lang="en-US" dirty="0" smtClean="0">
                <a:solidFill>
                  <a:schemeClr val="accent6"/>
                </a:solidFill>
              </a:rPr>
              <a:t>Remember that some target users will represent the “Mainstream”, and others will represent “Exceptions”. You want to get information from both types of groups. </a:t>
            </a:r>
            <a:r>
              <a:rPr lang="en-US" dirty="0">
                <a:solidFill>
                  <a:schemeClr val="accent6"/>
                </a:solidFill>
              </a:rPr>
              <a:t>  </a:t>
            </a:r>
          </a:p>
          <a:p>
            <a:pPr>
              <a:buFont typeface="Wingdings" charset="2"/>
              <a:buChar char="v"/>
            </a:pPr>
            <a:endParaRPr lang="en-US" dirty="0">
              <a:solidFill>
                <a:schemeClr val="accent2">
                  <a:lumMod val="50000"/>
                  <a:lumOff val="50000"/>
                </a:schemeClr>
              </a:solidFill>
              <a:latin typeface="Calibri" charset="0"/>
            </a:endParaRPr>
          </a:p>
        </p:txBody>
      </p:sp>
    </p:spTree>
    <p:extLst>
      <p:ext uri="{BB962C8B-B14F-4D97-AF65-F5344CB8AC3E}">
        <p14:creationId xmlns:p14="http://schemas.microsoft.com/office/powerpoint/2010/main" val="4087312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33400" y="609600"/>
            <a:ext cx="7886700" cy="1325563"/>
          </a:xfrm>
        </p:spPr>
        <p:txBody>
          <a:bodyPr/>
          <a:lstStyle/>
          <a:p>
            <a:pPr eaLnBrk="1" hangingPunct="1"/>
            <a:r>
              <a:rPr lang="en-US" dirty="0"/>
              <a:t>Conducting an </a:t>
            </a:r>
            <a:r>
              <a:rPr lang="en-US" dirty="0" smtClean="0"/>
              <a:t>Interview- Tips</a:t>
            </a:r>
            <a:endParaRPr lang="en-US" dirty="0"/>
          </a:p>
        </p:txBody>
      </p:sp>
      <p:sp>
        <p:nvSpPr>
          <p:cNvPr id="15363" name="Content Placeholder 1"/>
          <p:cNvSpPr>
            <a:spLocks noGrp="1"/>
          </p:cNvSpPr>
          <p:nvPr>
            <p:ph sz="half" idx="1"/>
          </p:nvPr>
        </p:nvSpPr>
        <p:spPr>
          <a:xfrm>
            <a:off x="762000" y="2286000"/>
            <a:ext cx="3886200" cy="2365375"/>
          </a:xfrm>
        </p:spPr>
        <p:txBody>
          <a:bodyPr>
            <a:normAutofit/>
          </a:bodyPr>
          <a:lstStyle/>
          <a:p>
            <a:r>
              <a:rPr lang="en-US" dirty="0"/>
              <a:t>Practice </a:t>
            </a:r>
          </a:p>
          <a:p>
            <a:r>
              <a:rPr lang="en-US" dirty="0"/>
              <a:t>Small-talk </a:t>
            </a:r>
          </a:p>
          <a:p>
            <a:r>
              <a:rPr lang="en-US" dirty="0"/>
              <a:t>Be natural</a:t>
            </a:r>
          </a:p>
          <a:p>
            <a:r>
              <a:rPr lang="en-US" dirty="0" smtClean="0"/>
              <a:t>Listen </a:t>
            </a:r>
            <a:endParaRPr lang="en-US" dirty="0"/>
          </a:p>
          <a:p>
            <a:endParaRPr lang="en-US" dirty="0">
              <a:latin typeface="Calibri" charset="0"/>
            </a:endParaRPr>
          </a:p>
        </p:txBody>
      </p:sp>
      <p:sp>
        <p:nvSpPr>
          <p:cNvPr id="15364" name="Content Placeholder 2"/>
          <p:cNvSpPr>
            <a:spLocks noGrp="1"/>
          </p:cNvSpPr>
          <p:nvPr>
            <p:ph sz="half" idx="2"/>
          </p:nvPr>
        </p:nvSpPr>
        <p:spPr>
          <a:xfrm>
            <a:off x="4876800" y="2209800"/>
            <a:ext cx="3886200" cy="2289175"/>
          </a:xfrm>
        </p:spPr>
        <p:txBody>
          <a:bodyPr>
            <a:normAutofit/>
          </a:bodyPr>
          <a:lstStyle/>
          <a:p>
            <a:r>
              <a:rPr lang="en-US" dirty="0"/>
              <a:t>Keep your goals in </a:t>
            </a:r>
            <a:r>
              <a:rPr lang="en-US" dirty="0" smtClean="0"/>
              <a:t>mind</a:t>
            </a:r>
          </a:p>
          <a:p>
            <a:r>
              <a:rPr lang="en-US" dirty="0" smtClean="0"/>
              <a:t>Don’t </a:t>
            </a:r>
            <a:r>
              <a:rPr lang="en-US" dirty="0"/>
              <a:t>ask intimidating </a:t>
            </a:r>
            <a:r>
              <a:rPr lang="en-US" dirty="0" smtClean="0"/>
              <a:t>questions</a:t>
            </a:r>
          </a:p>
          <a:p>
            <a:r>
              <a:rPr lang="en-US" dirty="0" smtClean="0"/>
              <a:t>Move beyond </a:t>
            </a:r>
            <a:r>
              <a:rPr lang="en-US" dirty="0"/>
              <a:t>"yes/</a:t>
            </a:r>
            <a:r>
              <a:rPr lang="en-US" dirty="0" smtClean="0"/>
              <a:t>no”</a:t>
            </a:r>
            <a:endParaRPr lang="en-US" dirty="0"/>
          </a:p>
          <a:p>
            <a:pPr marL="0" indent="0">
              <a:buNone/>
            </a:pPr>
            <a:r>
              <a:rPr lang="en-US" dirty="0" smtClean="0"/>
              <a:t> </a:t>
            </a:r>
            <a:endParaRPr lang="en-US" dirty="0">
              <a:latin typeface="Calibri" charset="0"/>
            </a:endParaRPr>
          </a:p>
        </p:txBody>
      </p:sp>
      <p:sp>
        <p:nvSpPr>
          <p:cNvPr id="2" name="Rectangle 1"/>
          <p:cNvSpPr/>
          <p:nvPr/>
        </p:nvSpPr>
        <p:spPr>
          <a:xfrm>
            <a:off x="1816100" y="4882634"/>
            <a:ext cx="5257800" cy="400110"/>
          </a:xfrm>
          <a:prstGeom prst="rect">
            <a:avLst/>
          </a:prstGeom>
        </p:spPr>
        <p:txBody>
          <a:bodyPr wrap="square">
            <a:spAutoFit/>
          </a:bodyPr>
          <a:lstStyle/>
          <a:p>
            <a:pPr algn="ctr"/>
            <a:r>
              <a:rPr lang="en-US" sz="2000" b="1" dirty="0" smtClean="0">
                <a:solidFill>
                  <a:schemeClr val="accent2">
                    <a:lumMod val="50000"/>
                    <a:lumOff val="50000"/>
                  </a:schemeClr>
                </a:solidFill>
              </a:rPr>
              <a:t>Respect for your Respondents! </a:t>
            </a:r>
            <a:endParaRPr lang="en-US" sz="2000" b="1" dirty="0">
              <a:solidFill>
                <a:schemeClr val="accent2">
                  <a:lumMod val="50000"/>
                  <a:lumOff val="50000"/>
                </a:schemeClr>
              </a:solidFill>
              <a:latin typeface="Calibri" charset="0"/>
            </a:endParaRPr>
          </a:p>
        </p:txBody>
      </p:sp>
    </p:spTree>
    <p:extLst>
      <p:ext uri="{BB962C8B-B14F-4D97-AF65-F5344CB8AC3E}">
        <p14:creationId xmlns:p14="http://schemas.microsoft.com/office/powerpoint/2010/main" val="5410640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Groups</a:t>
            </a:r>
            <a:endParaRPr lang="en-US" dirty="0"/>
          </a:p>
        </p:txBody>
      </p:sp>
      <p:sp>
        <p:nvSpPr>
          <p:cNvPr id="3" name="Content Placeholder 2"/>
          <p:cNvSpPr>
            <a:spLocks noGrp="1"/>
          </p:cNvSpPr>
          <p:nvPr>
            <p:ph idx="1"/>
          </p:nvPr>
        </p:nvSpPr>
        <p:spPr>
          <a:xfrm>
            <a:off x="498474" y="1600200"/>
            <a:ext cx="7556313" cy="4144963"/>
          </a:xfrm>
        </p:spPr>
        <p:txBody>
          <a:bodyPr/>
          <a:lstStyle/>
          <a:p>
            <a:r>
              <a:rPr lang="en-US" dirty="0" smtClean="0">
                <a:solidFill>
                  <a:schemeClr val="accent3"/>
                </a:solidFill>
              </a:rPr>
              <a:t>Small </a:t>
            </a:r>
            <a:r>
              <a:rPr lang="en-US" dirty="0">
                <a:solidFill>
                  <a:schemeClr val="accent3"/>
                </a:solidFill>
              </a:rPr>
              <a:t>group discussion </a:t>
            </a:r>
            <a:r>
              <a:rPr lang="en-US" dirty="0" smtClean="0">
                <a:solidFill>
                  <a:schemeClr val="accent3"/>
                </a:solidFill>
              </a:rPr>
              <a:t>(8-10 people) guided </a:t>
            </a:r>
            <a:r>
              <a:rPr lang="en-US" dirty="0">
                <a:solidFill>
                  <a:schemeClr val="accent3"/>
                </a:solidFill>
              </a:rPr>
              <a:t>by a trained leader, </a:t>
            </a:r>
            <a:endParaRPr lang="en-US" dirty="0" smtClean="0">
              <a:solidFill>
                <a:schemeClr val="accent3"/>
              </a:solidFill>
            </a:endParaRPr>
          </a:p>
          <a:p>
            <a:r>
              <a:rPr lang="en-US" dirty="0">
                <a:solidFill>
                  <a:schemeClr val="accent3"/>
                </a:solidFill>
              </a:rPr>
              <a:t>U</a:t>
            </a:r>
            <a:r>
              <a:rPr lang="en-US" dirty="0" smtClean="0">
                <a:solidFill>
                  <a:schemeClr val="accent3"/>
                </a:solidFill>
              </a:rPr>
              <a:t>sed </a:t>
            </a:r>
            <a:r>
              <a:rPr lang="en-US" dirty="0">
                <a:solidFill>
                  <a:schemeClr val="accent3"/>
                </a:solidFill>
              </a:rPr>
              <a:t>to learn more about opinions on a designated topic, and then guide future </a:t>
            </a:r>
            <a:r>
              <a:rPr lang="en-US" dirty="0" smtClean="0">
                <a:solidFill>
                  <a:schemeClr val="accent3"/>
                </a:solidFill>
              </a:rPr>
              <a:t>action</a:t>
            </a:r>
          </a:p>
          <a:p>
            <a:r>
              <a:rPr lang="en-US" dirty="0" smtClean="0">
                <a:solidFill>
                  <a:schemeClr val="accent3"/>
                </a:solidFill>
              </a:rPr>
              <a:t>Can be an efficient way to collect information from a number of people at once</a:t>
            </a:r>
          </a:p>
          <a:p>
            <a:pPr marL="0" indent="0">
              <a:buNone/>
            </a:pPr>
            <a:r>
              <a:rPr lang="en-US" dirty="0" smtClean="0">
                <a:solidFill>
                  <a:schemeClr val="accent6"/>
                </a:solidFill>
              </a:rPr>
              <a:t>Disadvantages </a:t>
            </a:r>
          </a:p>
          <a:p>
            <a:pPr lvl="1">
              <a:buFont typeface="Wingdings" charset="2"/>
              <a:buChar char="ü"/>
            </a:pPr>
            <a:r>
              <a:rPr lang="en-US" dirty="0" smtClean="0">
                <a:solidFill>
                  <a:schemeClr val="accent6"/>
                </a:solidFill>
              </a:rPr>
              <a:t>Group dynamics/group think</a:t>
            </a:r>
          </a:p>
          <a:p>
            <a:pPr lvl="1">
              <a:buFont typeface="Wingdings" charset="2"/>
              <a:buChar char="ü"/>
            </a:pPr>
            <a:r>
              <a:rPr lang="en-US" dirty="0">
                <a:solidFill>
                  <a:schemeClr val="accent6"/>
                </a:solidFill>
              </a:rPr>
              <a:t>E</a:t>
            </a:r>
            <a:r>
              <a:rPr lang="en-US" dirty="0" smtClean="0">
                <a:solidFill>
                  <a:schemeClr val="accent6"/>
                </a:solidFill>
              </a:rPr>
              <a:t>xpertise to run the group</a:t>
            </a:r>
            <a:endParaRPr lang="en-US" dirty="0">
              <a:solidFill>
                <a:schemeClr val="accent6"/>
              </a:solidFill>
            </a:endParaRPr>
          </a:p>
          <a:p>
            <a:endParaRPr lang="en-US" dirty="0" smtClean="0"/>
          </a:p>
          <a:p>
            <a:endParaRPr lang="en-US" dirty="0"/>
          </a:p>
        </p:txBody>
      </p:sp>
    </p:spTree>
    <p:extLst>
      <p:ext uri="{BB962C8B-B14F-4D97-AF65-F5344CB8AC3E}">
        <p14:creationId xmlns:p14="http://schemas.microsoft.com/office/powerpoint/2010/main" val="36313907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95300" y="647700"/>
            <a:ext cx="7886700" cy="1325563"/>
          </a:xfrm>
        </p:spPr>
        <p:txBody>
          <a:bodyPr/>
          <a:lstStyle/>
          <a:p>
            <a:pPr eaLnBrk="1" hangingPunct="1"/>
            <a:r>
              <a:rPr lang="en-US" dirty="0" smtClean="0">
                <a:latin typeface="+mn-lt"/>
              </a:rPr>
              <a:t>Characteristics of Focus Groups</a:t>
            </a:r>
            <a:endParaRPr lang="en-US" dirty="0">
              <a:latin typeface="+mn-lt"/>
            </a:endParaRPr>
          </a:p>
        </p:txBody>
      </p:sp>
      <p:sp>
        <p:nvSpPr>
          <p:cNvPr id="12291" name="Content Placeholder 2"/>
          <p:cNvSpPr>
            <a:spLocks noGrp="1"/>
          </p:cNvSpPr>
          <p:nvPr>
            <p:ph idx="1"/>
          </p:nvPr>
        </p:nvSpPr>
        <p:spPr>
          <a:xfrm>
            <a:off x="685800" y="1973262"/>
            <a:ext cx="7696200" cy="2840037"/>
          </a:xfrm>
        </p:spPr>
        <p:txBody>
          <a:bodyPr>
            <a:normAutofit/>
          </a:bodyPr>
          <a:lstStyle/>
          <a:p>
            <a:pPr eaLnBrk="1" hangingPunct="1"/>
            <a:r>
              <a:rPr lang="en-US" dirty="0">
                <a:solidFill>
                  <a:srgbClr val="666699"/>
                </a:solidFill>
              </a:rPr>
              <a:t>They are focused on a specific </a:t>
            </a:r>
            <a:r>
              <a:rPr lang="en-US" dirty="0" smtClean="0">
                <a:solidFill>
                  <a:srgbClr val="666699"/>
                </a:solidFill>
              </a:rPr>
              <a:t>topic</a:t>
            </a:r>
            <a:endParaRPr lang="en-US" dirty="0">
              <a:solidFill>
                <a:srgbClr val="666699"/>
              </a:solidFill>
            </a:endParaRPr>
          </a:p>
          <a:p>
            <a:pPr eaLnBrk="1" hangingPunct="1"/>
            <a:r>
              <a:rPr lang="en-US" dirty="0">
                <a:solidFill>
                  <a:srgbClr val="666699"/>
                </a:solidFill>
              </a:rPr>
              <a:t>They have a trained </a:t>
            </a:r>
            <a:r>
              <a:rPr lang="en-US" dirty="0" smtClean="0">
                <a:solidFill>
                  <a:srgbClr val="666699"/>
                </a:solidFill>
              </a:rPr>
              <a:t>facilitator</a:t>
            </a:r>
            <a:endParaRPr lang="en-US" dirty="0">
              <a:solidFill>
                <a:srgbClr val="666699"/>
              </a:solidFill>
            </a:endParaRPr>
          </a:p>
          <a:p>
            <a:pPr eaLnBrk="1" hangingPunct="1"/>
            <a:r>
              <a:rPr lang="en-US" dirty="0">
                <a:solidFill>
                  <a:srgbClr val="666699"/>
                </a:solidFill>
              </a:rPr>
              <a:t>Members of the group are encouraged to talk openly about their opinions and respond to other </a:t>
            </a:r>
            <a:r>
              <a:rPr lang="en-US" dirty="0" smtClean="0">
                <a:solidFill>
                  <a:srgbClr val="666699"/>
                </a:solidFill>
              </a:rPr>
              <a:t>members</a:t>
            </a:r>
          </a:p>
          <a:p>
            <a:pPr eaLnBrk="1" hangingPunct="1"/>
            <a:r>
              <a:rPr lang="en-US" dirty="0" smtClean="0">
                <a:solidFill>
                  <a:srgbClr val="666699"/>
                </a:solidFill>
              </a:rPr>
              <a:t>Responses are recorded</a:t>
            </a:r>
            <a:endParaRPr lang="en-US" dirty="0">
              <a:solidFill>
                <a:srgbClr val="666699"/>
              </a:solidFill>
            </a:endParaRPr>
          </a:p>
        </p:txBody>
      </p:sp>
    </p:spTree>
    <p:extLst>
      <p:ext uri="{BB962C8B-B14F-4D97-AF65-F5344CB8AC3E}">
        <p14:creationId xmlns:p14="http://schemas.microsoft.com/office/powerpoint/2010/main" val="33062418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Focus Group</a:t>
            </a:r>
            <a:endParaRPr lang="en-US" dirty="0"/>
          </a:p>
        </p:txBody>
      </p:sp>
      <p:sp>
        <p:nvSpPr>
          <p:cNvPr id="3" name="Content Placeholder 2"/>
          <p:cNvSpPr>
            <a:spLocks noGrp="1"/>
          </p:cNvSpPr>
          <p:nvPr>
            <p:ph idx="1"/>
          </p:nvPr>
        </p:nvSpPr>
        <p:spPr>
          <a:xfrm>
            <a:off x="498474" y="1435100"/>
            <a:ext cx="7556313" cy="4546600"/>
          </a:xfrm>
        </p:spPr>
        <p:txBody>
          <a:bodyPr>
            <a:normAutofit/>
          </a:bodyPr>
          <a:lstStyle/>
          <a:p>
            <a:r>
              <a:rPr lang="en-US" dirty="0" smtClean="0">
                <a:solidFill>
                  <a:schemeClr val="accent3"/>
                </a:solidFill>
              </a:rPr>
              <a:t>Review </a:t>
            </a:r>
            <a:r>
              <a:rPr lang="en-US" dirty="0">
                <a:solidFill>
                  <a:schemeClr val="accent3"/>
                </a:solidFill>
              </a:rPr>
              <a:t>the purpose of the group and goals of the </a:t>
            </a:r>
            <a:r>
              <a:rPr lang="en-US" dirty="0" smtClean="0">
                <a:solidFill>
                  <a:schemeClr val="accent3"/>
                </a:solidFill>
              </a:rPr>
              <a:t>meeting</a:t>
            </a:r>
          </a:p>
          <a:p>
            <a:r>
              <a:rPr lang="en-US" dirty="0" smtClean="0">
                <a:solidFill>
                  <a:schemeClr val="accent3"/>
                </a:solidFill>
              </a:rPr>
              <a:t>Ensure participants know session is recorded- start recording</a:t>
            </a:r>
            <a:endParaRPr lang="en-US" dirty="0">
              <a:solidFill>
                <a:schemeClr val="accent3"/>
              </a:solidFill>
            </a:endParaRPr>
          </a:p>
          <a:p>
            <a:r>
              <a:rPr lang="en-US" dirty="0" smtClean="0">
                <a:solidFill>
                  <a:schemeClr val="accent3"/>
                </a:solidFill>
              </a:rPr>
              <a:t>Explain </a:t>
            </a:r>
            <a:r>
              <a:rPr lang="en-US" dirty="0">
                <a:solidFill>
                  <a:schemeClr val="accent3"/>
                </a:solidFill>
              </a:rPr>
              <a:t>how the meeting will proceed and how members can contribute</a:t>
            </a:r>
          </a:p>
          <a:p>
            <a:r>
              <a:rPr lang="en-US" dirty="0" smtClean="0">
                <a:solidFill>
                  <a:schemeClr val="accent3"/>
                </a:solidFill>
              </a:rPr>
              <a:t>Set </a:t>
            </a:r>
            <a:r>
              <a:rPr lang="en-US" dirty="0">
                <a:solidFill>
                  <a:schemeClr val="accent3"/>
                </a:solidFill>
              </a:rPr>
              <a:t>ground </a:t>
            </a:r>
            <a:r>
              <a:rPr lang="en-US" dirty="0" smtClean="0">
                <a:solidFill>
                  <a:schemeClr val="accent3"/>
                </a:solidFill>
              </a:rPr>
              <a:t>rules (let all people speak in turn)</a:t>
            </a:r>
            <a:endParaRPr lang="en-US" dirty="0">
              <a:solidFill>
                <a:schemeClr val="accent3"/>
              </a:solidFill>
            </a:endParaRPr>
          </a:p>
          <a:p>
            <a:r>
              <a:rPr lang="en-US" dirty="0" smtClean="0">
                <a:solidFill>
                  <a:schemeClr val="accent3"/>
                </a:solidFill>
              </a:rPr>
              <a:t>Encourage </a:t>
            </a:r>
            <a:r>
              <a:rPr lang="en-US" dirty="0">
                <a:solidFill>
                  <a:schemeClr val="accent3"/>
                </a:solidFill>
              </a:rPr>
              <a:t>open participation</a:t>
            </a:r>
          </a:p>
          <a:p>
            <a:r>
              <a:rPr lang="en-US" dirty="0" smtClean="0">
                <a:solidFill>
                  <a:schemeClr val="accent3"/>
                </a:solidFill>
              </a:rPr>
              <a:t>Questions should be open-ended</a:t>
            </a:r>
          </a:p>
        </p:txBody>
      </p:sp>
    </p:spTree>
    <p:extLst>
      <p:ext uri="{BB962C8B-B14F-4D97-AF65-F5344CB8AC3E}">
        <p14:creationId xmlns:p14="http://schemas.microsoft.com/office/powerpoint/2010/main" val="21436599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a:t>
            </a:r>
            <a:r>
              <a:rPr lang="en-US" dirty="0" smtClean="0"/>
              <a:t>the Focus Group</a:t>
            </a:r>
            <a:endParaRPr lang="en-US" dirty="0"/>
          </a:p>
        </p:txBody>
      </p:sp>
      <p:sp>
        <p:nvSpPr>
          <p:cNvPr id="3" name="Content Placeholder 2"/>
          <p:cNvSpPr>
            <a:spLocks noGrp="1"/>
          </p:cNvSpPr>
          <p:nvPr>
            <p:ph idx="1"/>
          </p:nvPr>
        </p:nvSpPr>
        <p:spPr/>
        <p:txBody>
          <a:bodyPr/>
          <a:lstStyle/>
          <a:p>
            <a:r>
              <a:rPr lang="en-US" dirty="0" smtClean="0">
                <a:solidFill>
                  <a:srgbClr val="A3A101"/>
                </a:solidFill>
              </a:rPr>
              <a:t>Make </a:t>
            </a:r>
            <a:r>
              <a:rPr lang="en-US" dirty="0">
                <a:solidFill>
                  <a:srgbClr val="A3A101"/>
                </a:solidFill>
              </a:rPr>
              <a:t>a transcript or written summary of the </a:t>
            </a:r>
            <a:r>
              <a:rPr lang="en-US" dirty="0" smtClean="0">
                <a:solidFill>
                  <a:srgbClr val="A3A101"/>
                </a:solidFill>
              </a:rPr>
              <a:t>meeting (based on recording)</a:t>
            </a:r>
            <a:endParaRPr lang="en-US" dirty="0">
              <a:solidFill>
                <a:srgbClr val="A3A101"/>
              </a:solidFill>
            </a:endParaRPr>
          </a:p>
          <a:p>
            <a:r>
              <a:rPr lang="en-US" dirty="0" smtClean="0">
                <a:solidFill>
                  <a:srgbClr val="A3A101"/>
                </a:solidFill>
              </a:rPr>
              <a:t>Examine </a:t>
            </a:r>
            <a:r>
              <a:rPr lang="en-US" dirty="0">
                <a:solidFill>
                  <a:srgbClr val="A3A101"/>
                </a:solidFill>
              </a:rPr>
              <a:t>the data for patterns, </a:t>
            </a:r>
            <a:r>
              <a:rPr lang="en-US" dirty="0" smtClean="0">
                <a:solidFill>
                  <a:srgbClr val="A3A101"/>
                </a:solidFill>
              </a:rPr>
              <a:t>themes</a:t>
            </a:r>
            <a:r>
              <a:rPr lang="en-US" dirty="0">
                <a:solidFill>
                  <a:srgbClr val="A3A101"/>
                </a:solidFill>
              </a:rPr>
              <a:t> </a:t>
            </a:r>
            <a:r>
              <a:rPr lang="en-US" dirty="0" smtClean="0">
                <a:solidFill>
                  <a:srgbClr val="A3A101"/>
                </a:solidFill>
              </a:rPr>
              <a:t>and </a:t>
            </a:r>
            <a:r>
              <a:rPr lang="en-US" dirty="0">
                <a:solidFill>
                  <a:srgbClr val="A3A101"/>
                </a:solidFill>
              </a:rPr>
              <a:t>conclusions</a:t>
            </a:r>
          </a:p>
          <a:p>
            <a:r>
              <a:rPr lang="en-US" dirty="0" smtClean="0">
                <a:solidFill>
                  <a:srgbClr val="A3A101"/>
                </a:solidFill>
              </a:rPr>
              <a:t>Use </a:t>
            </a:r>
            <a:r>
              <a:rPr lang="en-US" dirty="0">
                <a:solidFill>
                  <a:srgbClr val="A3A101"/>
                </a:solidFill>
              </a:rPr>
              <a:t>the results</a:t>
            </a:r>
          </a:p>
          <a:p>
            <a:endParaRPr lang="en-US" dirty="0"/>
          </a:p>
          <a:p>
            <a:endParaRPr lang="en-US" dirty="0"/>
          </a:p>
        </p:txBody>
      </p:sp>
    </p:spTree>
    <p:extLst>
      <p:ext uri="{BB962C8B-B14F-4D97-AF65-F5344CB8AC3E}">
        <p14:creationId xmlns:p14="http://schemas.microsoft.com/office/powerpoint/2010/main" val="684760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Centred Design</a:t>
            </a:r>
            <a:endParaRPr lang="en-US" dirty="0"/>
          </a:p>
        </p:txBody>
      </p:sp>
      <p:sp>
        <p:nvSpPr>
          <p:cNvPr id="3" name="Content Placeholder 2"/>
          <p:cNvSpPr>
            <a:spLocks noGrp="1"/>
          </p:cNvSpPr>
          <p:nvPr>
            <p:ph idx="1"/>
          </p:nvPr>
        </p:nvSpPr>
        <p:spPr/>
        <p:txBody>
          <a:bodyPr/>
          <a:lstStyle/>
          <a:p>
            <a:pPr>
              <a:buFont typeface="Wingdings" charset="2"/>
              <a:buChar char="§"/>
            </a:pPr>
            <a:r>
              <a:rPr lang="en-US" dirty="0" smtClean="0">
                <a:solidFill>
                  <a:srgbClr val="666699"/>
                </a:solidFill>
              </a:rPr>
              <a:t>Believes </a:t>
            </a:r>
            <a:r>
              <a:rPr lang="en-US" dirty="0">
                <a:solidFill>
                  <a:srgbClr val="666699"/>
                </a:solidFill>
              </a:rPr>
              <a:t>that the people who face </a:t>
            </a:r>
            <a:r>
              <a:rPr lang="en-US" dirty="0" smtClean="0">
                <a:solidFill>
                  <a:srgbClr val="666699"/>
                </a:solidFill>
              </a:rPr>
              <a:t>the problem every </a:t>
            </a:r>
            <a:r>
              <a:rPr lang="en-US" dirty="0">
                <a:solidFill>
                  <a:srgbClr val="666699"/>
                </a:solidFill>
              </a:rPr>
              <a:t>day are the ones who </a:t>
            </a:r>
            <a:r>
              <a:rPr lang="en-US" dirty="0" smtClean="0">
                <a:solidFill>
                  <a:srgbClr val="666699"/>
                </a:solidFill>
              </a:rPr>
              <a:t>hold the key to the answer </a:t>
            </a:r>
          </a:p>
          <a:p>
            <a:pPr>
              <a:buFont typeface="Wingdings" charset="2"/>
              <a:buChar char="§"/>
            </a:pPr>
            <a:r>
              <a:rPr lang="en-US" dirty="0" smtClean="0">
                <a:solidFill>
                  <a:srgbClr val="666699"/>
                </a:solidFill>
              </a:rPr>
              <a:t>Human</a:t>
            </a:r>
            <a:r>
              <a:rPr lang="en-US" dirty="0">
                <a:solidFill>
                  <a:srgbClr val="666699"/>
                </a:solidFill>
              </a:rPr>
              <a:t>-centered design </a:t>
            </a:r>
            <a:r>
              <a:rPr lang="en-US" dirty="0" smtClean="0">
                <a:solidFill>
                  <a:srgbClr val="666699"/>
                </a:solidFill>
              </a:rPr>
              <a:t>recommends designing solutions </a:t>
            </a:r>
            <a:r>
              <a:rPr lang="en-US" dirty="0">
                <a:solidFill>
                  <a:srgbClr val="666699"/>
                </a:solidFill>
              </a:rPr>
              <a:t>with </a:t>
            </a:r>
            <a:r>
              <a:rPr lang="en-US" dirty="0" smtClean="0">
                <a:solidFill>
                  <a:srgbClr val="666699"/>
                </a:solidFill>
              </a:rPr>
              <a:t>communities</a:t>
            </a:r>
            <a:r>
              <a:rPr lang="en-US" dirty="0">
                <a:solidFill>
                  <a:srgbClr val="666699"/>
                </a:solidFill>
              </a:rPr>
              <a:t>:</a:t>
            </a:r>
            <a:endParaRPr lang="en-US" dirty="0" smtClean="0">
              <a:solidFill>
                <a:srgbClr val="666699"/>
              </a:solidFill>
            </a:endParaRPr>
          </a:p>
          <a:p>
            <a:pPr lvl="1">
              <a:buFont typeface="Wingdings" charset="2"/>
              <a:buChar char="ü"/>
            </a:pPr>
            <a:r>
              <a:rPr lang="en-US" dirty="0">
                <a:solidFill>
                  <a:schemeClr val="accent6"/>
                </a:solidFill>
              </a:rPr>
              <a:t>D</a:t>
            </a:r>
            <a:r>
              <a:rPr lang="en-US" dirty="0" smtClean="0">
                <a:solidFill>
                  <a:schemeClr val="accent6"/>
                </a:solidFill>
              </a:rPr>
              <a:t>eeply understand </a:t>
            </a:r>
            <a:r>
              <a:rPr lang="en-US" dirty="0">
                <a:solidFill>
                  <a:schemeClr val="accent6"/>
                </a:solidFill>
              </a:rPr>
              <a:t>the people </a:t>
            </a:r>
            <a:r>
              <a:rPr lang="en-US" dirty="0" smtClean="0">
                <a:solidFill>
                  <a:schemeClr val="accent6"/>
                </a:solidFill>
              </a:rPr>
              <a:t>in those communities</a:t>
            </a:r>
          </a:p>
          <a:p>
            <a:pPr lvl="1">
              <a:buFont typeface="Wingdings" charset="2"/>
              <a:buChar char="ü"/>
            </a:pPr>
            <a:r>
              <a:rPr lang="en-US" dirty="0" smtClean="0">
                <a:solidFill>
                  <a:schemeClr val="accent6"/>
                </a:solidFill>
              </a:rPr>
              <a:t>Come </a:t>
            </a:r>
            <a:r>
              <a:rPr lang="en-US" dirty="0">
                <a:solidFill>
                  <a:schemeClr val="accent6"/>
                </a:solidFill>
              </a:rPr>
              <a:t>up </a:t>
            </a:r>
            <a:r>
              <a:rPr lang="en-US" dirty="0" smtClean="0">
                <a:solidFill>
                  <a:schemeClr val="accent6"/>
                </a:solidFill>
              </a:rPr>
              <a:t>with lots </a:t>
            </a:r>
            <a:r>
              <a:rPr lang="en-US" dirty="0">
                <a:solidFill>
                  <a:schemeClr val="accent6"/>
                </a:solidFill>
              </a:rPr>
              <a:t>of </a:t>
            </a:r>
            <a:r>
              <a:rPr lang="en-US" dirty="0" smtClean="0">
                <a:solidFill>
                  <a:schemeClr val="accent6"/>
                </a:solidFill>
              </a:rPr>
              <a:t>ideas</a:t>
            </a:r>
          </a:p>
          <a:p>
            <a:pPr lvl="1">
              <a:buFont typeface="Wingdings" charset="2"/>
              <a:buChar char="ü"/>
            </a:pPr>
            <a:r>
              <a:rPr lang="en-US" dirty="0">
                <a:solidFill>
                  <a:schemeClr val="accent6"/>
                </a:solidFill>
              </a:rPr>
              <a:t>C</a:t>
            </a:r>
            <a:r>
              <a:rPr lang="en-US" dirty="0" smtClean="0">
                <a:solidFill>
                  <a:schemeClr val="accent6"/>
                </a:solidFill>
              </a:rPr>
              <a:t>reate </a:t>
            </a:r>
            <a:r>
              <a:rPr lang="en-US" dirty="0">
                <a:solidFill>
                  <a:schemeClr val="accent6"/>
                </a:solidFill>
              </a:rPr>
              <a:t>innovative new solutions rooted in people’s actual </a:t>
            </a:r>
            <a:r>
              <a:rPr lang="en-US" dirty="0" smtClean="0">
                <a:solidFill>
                  <a:schemeClr val="accent6"/>
                </a:solidFill>
              </a:rPr>
              <a:t>needs</a:t>
            </a:r>
            <a:endParaRPr lang="en-US" dirty="0">
              <a:solidFill>
                <a:schemeClr val="accent6"/>
              </a:solidFill>
            </a:endParaRPr>
          </a:p>
          <a:p>
            <a:pPr>
              <a:buFont typeface="Wingdings" charset="2"/>
              <a:buChar char="ü"/>
            </a:pPr>
            <a:endParaRPr lang="en-US" dirty="0">
              <a:solidFill>
                <a:schemeClr val="accent6"/>
              </a:solidFill>
            </a:endParaRPr>
          </a:p>
        </p:txBody>
      </p:sp>
    </p:spTree>
    <p:extLst>
      <p:ext uri="{BB962C8B-B14F-4D97-AF65-F5344CB8AC3E}">
        <p14:creationId xmlns:p14="http://schemas.microsoft.com/office/powerpoint/2010/main" val="27620715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Forums</a:t>
            </a:r>
            <a:endParaRPr lang="en-US" dirty="0"/>
          </a:p>
        </p:txBody>
      </p:sp>
      <p:sp>
        <p:nvSpPr>
          <p:cNvPr id="3" name="Content Placeholder 2"/>
          <p:cNvSpPr>
            <a:spLocks noGrp="1"/>
          </p:cNvSpPr>
          <p:nvPr>
            <p:ph idx="1"/>
          </p:nvPr>
        </p:nvSpPr>
        <p:spPr/>
        <p:txBody>
          <a:bodyPr/>
          <a:lstStyle/>
          <a:p>
            <a:r>
              <a:rPr lang="en-US" dirty="0" smtClean="0">
                <a:solidFill>
                  <a:schemeClr val="accent3"/>
                </a:solidFill>
              </a:rPr>
              <a:t>Can be used as a way to “observe” and collect information</a:t>
            </a:r>
          </a:p>
          <a:p>
            <a:r>
              <a:rPr lang="en-US" dirty="0" smtClean="0">
                <a:solidFill>
                  <a:schemeClr val="accent3"/>
                </a:solidFill>
              </a:rPr>
              <a:t>Group dynamics should be noted/accounted for</a:t>
            </a:r>
          </a:p>
          <a:p>
            <a:r>
              <a:rPr lang="en-US" dirty="0" smtClean="0">
                <a:solidFill>
                  <a:schemeClr val="accent3"/>
                </a:solidFill>
              </a:rPr>
              <a:t>Not as effective a research method as focus group, but can still provide useful information</a:t>
            </a:r>
          </a:p>
          <a:p>
            <a:endParaRPr lang="en-US" dirty="0"/>
          </a:p>
        </p:txBody>
      </p:sp>
    </p:spTree>
    <p:extLst>
      <p:ext uri="{BB962C8B-B14F-4D97-AF65-F5344CB8AC3E}">
        <p14:creationId xmlns:p14="http://schemas.microsoft.com/office/powerpoint/2010/main" val="14975883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19100" y="520700"/>
            <a:ext cx="7886700" cy="1325563"/>
          </a:xfrm>
        </p:spPr>
        <p:txBody>
          <a:bodyPr/>
          <a:lstStyle/>
          <a:p>
            <a:pPr eaLnBrk="1" hangingPunct="1"/>
            <a:r>
              <a:rPr lang="en-US" dirty="0" smtClean="0"/>
              <a:t>Surveys</a:t>
            </a:r>
            <a:endParaRPr lang="en-US" dirty="0"/>
          </a:p>
        </p:txBody>
      </p:sp>
      <p:sp>
        <p:nvSpPr>
          <p:cNvPr id="11267" name="Content Placeholder 2"/>
          <p:cNvSpPr>
            <a:spLocks noGrp="1"/>
          </p:cNvSpPr>
          <p:nvPr>
            <p:ph idx="1"/>
          </p:nvPr>
        </p:nvSpPr>
        <p:spPr>
          <a:xfrm>
            <a:off x="596900" y="2265363"/>
            <a:ext cx="8077200" cy="1722438"/>
          </a:xfrm>
        </p:spPr>
        <p:txBody>
          <a:bodyPr/>
          <a:lstStyle/>
          <a:p>
            <a:pPr marL="0" indent="0" eaLnBrk="1" hangingPunct="1">
              <a:buFont typeface="Arial" charset="0"/>
              <a:buNone/>
            </a:pPr>
            <a:r>
              <a:rPr lang="en-US" dirty="0">
                <a:solidFill>
                  <a:srgbClr val="666699"/>
                </a:solidFill>
              </a:rPr>
              <a:t>A way of collecting information that you hope represents the views of the whole group in which you are interested</a:t>
            </a:r>
            <a:r>
              <a:rPr lang="en-US" dirty="0" smtClean="0">
                <a:solidFill>
                  <a:srgbClr val="666699"/>
                </a:solidFill>
              </a:rPr>
              <a:t>.</a:t>
            </a:r>
          </a:p>
          <a:p>
            <a:pPr marL="0" indent="0" eaLnBrk="1" hangingPunct="1">
              <a:buFont typeface="Arial" charset="0"/>
              <a:buNone/>
            </a:pPr>
            <a:endParaRPr lang="en-US" dirty="0"/>
          </a:p>
          <a:p>
            <a:pPr marL="0" indent="0" eaLnBrk="1" hangingPunct="1"/>
            <a:endParaRPr lang="en-US" dirty="0">
              <a:latin typeface="Calibri" charset="0"/>
            </a:endParaRPr>
          </a:p>
        </p:txBody>
      </p:sp>
    </p:spTree>
    <p:extLst>
      <p:ext uri="{BB962C8B-B14F-4D97-AF65-F5344CB8AC3E}">
        <p14:creationId xmlns:p14="http://schemas.microsoft.com/office/powerpoint/2010/main" val="19300410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Surveys</a:t>
            </a:r>
            <a:endParaRPr lang="en-US" dirty="0"/>
          </a:p>
        </p:txBody>
      </p:sp>
      <p:sp>
        <p:nvSpPr>
          <p:cNvPr id="3" name="Content Placeholder 2"/>
          <p:cNvSpPr>
            <a:spLocks noGrp="1"/>
          </p:cNvSpPr>
          <p:nvPr>
            <p:ph idx="1"/>
          </p:nvPr>
        </p:nvSpPr>
        <p:spPr/>
        <p:txBody>
          <a:bodyPr/>
          <a:lstStyle/>
          <a:p>
            <a:r>
              <a:rPr lang="en-US" dirty="0"/>
              <a:t>Written surveys may be </a:t>
            </a:r>
            <a:r>
              <a:rPr lang="en-US" dirty="0" smtClean="0"/>
              <a:t>distributed via </a:t>
            </a:r>
          </a:p>
          <a:p>
            <a:pPr lvl="1">
              <a:buFont typeface="Wingdings" charset="2"/>
              <a:buChar char="ü"/>
            </a:pPr>
            <a:r>
              <a:rPr lang="en-US" dirty="0" smtClean="0"/>
              <a:t>mail/email</a:t>
            </a:r>
          </a:p>
          <a:p>
            <a:pPr lvl="1">
              <a:buFont typeface="Wingdings" charset="2"/>
              <a:buChar char="ü"/>
            </a:pPr>
            <a:r>
              <a:rPr lang="en-US" dirty="0" smtClean="0"/>
              <a:t>given </a:t>
            </a:r>
            <a:r>
              <a:rPr lang="en-US" dirty="0"/>
              <a:t>out at community events or </a:t>
            </a:r>
            <a:r>
              <a:rPr lang="en-US" dirty="0" smtClean="0"/>
              <a:t>meetings </a:t>
            </a:r>
          </a:p>
          <a:p>
            <a:pPr lvl="1">
              <a:buFont typeface="Wingdings" charset="2"/>
              <a:buChar char="ü"/>
            </a:pPr>
            <a:r>
              <a:rPr lang="en-US" dirty="0" smtClean="0"/>
              <a:t>distributed </a:t>
            </a:r>
            <a:r>
              <a:rPr lang="en-US" dirty="0"/>
              <a:t>in </a:t>
            </a:r>
            <a:r>
              <a:rPr lang="en-US" dirty="0" smtClean="0"/>
              <a:t>school</a:t>
            </a:r>
          </a:p>
          <a:p>
            <a:pPr lvl="1">
              <a:buFont typeface="Wingdings" charset="2"/>
              <a:buChar char="ü"/>
            </a:pPr>
            <a:r>
              <a:rPr lang="en-US" dirty="0" smtClean="0"/>
              <a:t>handed </a:t>
            </a:r>
            <a:r>
              <a:rPr lang="en-US" dirty="0"/>
              <a:t>to people on the </a:t>
            </a:r>
            <a:r>
              <a:rPr lang="en-US" dirty="0" smtClean="0"/>
              <a:t>street</a:t>
            </a:r>
            <a:endParaRPr lang="en-US" dirty="0"/>
          </a:p>
          <a:p>
            <a:r>
              <a:rPr lang="en-US" dirty="0" smtClean="0"/>
              <a:t>Phone </a:t>
            </a:r>
            <a:r>
              <a:rPr lang="en-US" dirty="0"/>
              <a:t>or in </a:t>
            </a:r>
            <a:r>
              <a:rPr lang="en-US" dirty="0" smtClean="0"/>
              <a:t>person </a:t>
            </a:r>
          </a:p>
          <a:p>
            <a:pPr lvl="1">
              <a:buFont typeface="Wingdings" charset="2"/>
              <a:buChar char="ü"/>
            </a:pPr>
            <a:r>
              <a:rPr lang="en-US" dirty="0" smtClean="0"/>
              <a:t>with </a:t>
            </a:r>
            <a:r>
              <a:rPr lang="en-US" dirty="0"/>
              <a:t>someone else writing down </a:t>
            </a:r>
            <a:r>
              <a:rPr lang="en-US" dirty="0" smtClean="0"/>
              <a:t>answers </a:t>
            </a:r>
            <a:r>
              <a:rPr lang="en-US" dirty="0"/>
              <a:t>to a list of </a:t>
            </a:r>
            <a:r>
              <a:rPr lang="en-US" dirty="0" smtClean="0"/>
              <a:t>questions</a:t>
            </a:r>
            <a:r>
              <a:rPr lang="en-US" dirty="0"/>
              <a:t> </a:t>
            </a:r>
          </a:p>
        </p:txBody>
      </p:sp>
    </p:spTree>
    <p:extLst>
      <p:ext uri="{BB962C8B-B14F-4D97-AF65-F5344CB8AC3E}">
        <p14:creationId xmlns:p14="http://schemas.microsoft.com/office/powerpoint/2010/main" val="11079681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S</a:t>
            </a:r>
            <a:r>
              <a:rPr lang="en-US" dirty="0" smtClean="0"/>
              <a:t>urveys</a:t>
            </a:r>
            <a:r>
              <a:rPr lang="en-US" dirty="0"/>
              <a:t/>
            </a:r>
            <a:br>
              <a:rPr lang="en-US" dirty="0"/>
            </a:br>
            <a:endParaRPr lang="en-US" dirty="0"/>
          </a:p>
        </p:txBody>
      </p:sp>
      <p:sp>
        <p:nvSpPr>
          <p:cNvPr id="3" name="Content Placeholder 2"/>
          <p:cNvSpPr>
            <a:spLocks noGrp="1"/>
          </p:cNvSpPr>
          <p:nvPr>
            <p:ph idx="1"/>
          </p:nvPr>
        </p:nvSpPr>
        <p:spPr>
          <a:xfrm>
            <a:off x="425448" y="1600200"/>
            <a:ext cx="7556313" cy="4144963"/>
          </a:xfrm>
        </p:spPr>
        <p:txBody>
          <a:bodyPr>
            <a:normAutofit/>
          </a:bodyPr>
          <a:lstStyle/>
          <a:p>
            <a:pPr>
              <a:buFont typeface="Wingdings" charset="2"/>
              <a:buChar char="ü"/>
            </a:pPr>
            <a:r>
              <a:rPr lang="en-US" dirty="0" smtClean="0"/>
              <a:t>Large </a:t>
            </a:r>
            <a:r>
              <a:rPr lang="en-US" dirty="0"/>
              <a:t>numbers of people can give their input</a:t>
            </a:r>
          </a:p>
          <a:p>
            <a:pPr>
              <a:buFont typeface="Wingdings" charset="2"/>
              <a:buChar char="ü"/>
            </a:pPr>
            <a:r>
              <a:rPr lang="en-US" dirty="0" smtClean="0"/>
              <a:t>Easy </a:t>
            </a:r>
            <a:r>
              <a:rPr lang="en-US" dirty="0"/>
              <a:t>to list or tabulate </a:t>
            </a:r>
            <a:r>
              <a:rPr lang="en-US" dirty="0" smtClean="0"/>
              <a:t>responses (percentages)</a:t>
            </a:r>
            <a:endParaRPr lang="en-US" dirty="0"/>
          </a:p>
          <a:p>
            <a:pPr>
              <a:buFont typeface="Wingdings" charset="2"/>
              <a:buChar char="ü"/>
            </a:pPr>
            <a:r>
              <a:rPr lang="en-US" dirty="0"/>
              <a:t>Wide range of respondents</a:t>
            </a:r>
          </a:p>
          <a:p>
            <a:pPr marL="0" indent="0">
              <a:buNone/>
            </a:pPr>
            <a:r>
              <a:rPr lang="en-US" b="1" dirty="0" smtClean="0">
                <a:solidFill>
                  <a:schemeClr val="accent6"/>
                </a:solidFill>
              </a:rPr>
              <a:t>Disadvantages: </a:t>
            </a:r>
          </a:p>
          <a:p>
            <a:pPr>
              <a:buFont typeface="Arial"/>
              <a:buChar char="•"/>
            </a:pPr>
            <a:r>
              <a:rPr lang="en-US" b="1" dirty="0" smtClean="0">
                <a:solidFill>
                  <a:schemeClr val="accent6"/>
                </a:solidFill>
              </a:rPr>
              <a:t>Often </a:t>
            </a:r>
            <a:r>
              <a:rPr lang="en-US" b="1" dirty="0">
                <a:solidFill>
                  <a:schemeClr val="accent6"/>
                </a:solidFill>
              </a:rPr>
              <a:t>has low return </a:t>
            </a:r>
            <a:r>
              <a:rPr lang="en-US" b="1" dirty="0" smtClean="0">
                <a:solidFill>
                  <a:schemeClr val="accent6"/>
                </a:solidFill>
              </a:rPr>
              <a:t>rate</a:t>
            </a:r>
          </a:p>
          <a:p>
            <a:pPr>
              <a:buFont typeface="Arial"/>
              <a:buChar char="•"/>
            </a:pPr>
            <a:r>
              <a:rPr lang="en-US" b="1" dirty="0" smtClean="0">
                <a:solidFill>
                  <a:schemeClr val="accent6"/>
                </a:solidFill>
              </a:rPr>
              <a:t>Requires expertise to develop</a:t>
            </a:r>
          </a:p>
          <a:p>
            <a:pPr>
              <a:buFont typeface="Arial"/>
              <a:buChar char="•"/>
            </a:pPr>
            <a:r>
              <a:rPr lang="en-US" b="1" dirty="0" smtClean="0">
                <a:solidFill>
                  <a:schemeClr val="accent6"/>
                </a:solidFill>
              </a:rPr>
              <a:t>Cost</a:t>
            </a:r>
            <a:endParaRPr lang="en-US" b="1" dirty="0">
              <a:solidFill>
                <a:schemeClr val="accent6"/>
              </a:solidFill>
            </a:endParaRPr>
          </a:p>
          <a:p>
            <a:endParaRPr lang="en-US" dirty="0"/>
          </a:p>
        </p:txBody>
      </p:sp>
    </p:spTree>
    <p:extLst>
      <p:ext uri="{BB962C8B-B14F-4D97-AF65-F5344CB8AC3E}">
        <p14:creationId xmlns:p14="http://schemas.microsoft.com/office/powerpoint/2010/main" val="8330047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Deciding whether to conduct a survey</a:t>
            </a:r>
            <a:br>
              <a:rPr lang="en-US" dirty="0"/>
            </a:br>
            <a:endParaRPr lang="en-US" dirty="0"/>
          </a:p>
        </p:txBody>
      </p:sp>
      <p:sp>
        <p:nvSpPr>
          <p:cNvPr id="3" name="Content Placeholder 2"/>
          <p:cNvSpPr>
            <a:spLocks noGrp="1"/>
          </p:cNvSpPr>
          <p:nvPr>
            <p:ph idx="1"/>
          </p:nvPr>
        </p:nvSpPr>
        <p:spPr/>
        <p:txBody>
          <a:bodyPr/>
          <a:lstStyle/>
          <a:p>
            <a:pPr>
              <a:buFont typeface="Wingdings" charset="2"/>
              <a:buChar char="Ø"/>
            </a:pPr>
            <a:r>
              <a:rPr lang="en-US" dirty="0" smtClean="0">
                <a:solidFill>
                  <a:schemeClr val="accent5"/>
                </a:solidFill>
              </a:rPr>
              <a:t>Is a survey the </a:t>
            </a:r>
            <a:r>
              <a:rPr lang="en-US" dirty="0">
                <a:solidFill>
                  <a:schemeClr val="accent5"/>
                </a:solidFill>
              </a:rPr>
              <a:t>best way of obtaining the information you </a:t>
            </a:r>
            <a:r>
              <a:rPr lang="en-US" dirty="0" smtClean="0">
                <a:solidFill>
                  <a:schemeClr val="accent5"/>
                </a:solidFill>
              </a:rPr>
              <a:t>need</a:t>
            </a:r>
            <a:r>
              <a:rPr lang="en-US" dirty="0">
                <a:solidFill>
                  <a:schemeClr val="accent5"/>
                </a:solidFill>
              </a:rPr>
              <a:t>?</a:t>
            </a:r>
            <a:endParaRPr lang="en-US" dirty="0" smtClean="0">
              <a:solidFill>
                <a:schemeClr val="accent5"/>
              </a:solidFill>
            </a:endParaRPr>
          </a:p>
          <a:p>
            <a:pPr>
              <a:buFont typeface="Wingdings" charset="2"/>
              <a:buChar char="Ø"/>
            </a:pPr>
            <a:r>
              <a:rPr lang="en-US" dirty="0" smtClean="0">
                <a:solidFill>
                  <a:srgbClr val="F7901E"/>
                </a:solidFill>
              </a:rPr>
              <a:t>The </a:t>
            </a:r>
            <a:r>
              <a:rPr lang="en-US" dirty="0">
                <a:solidFill>
                  <a:srgbClr val="F7901E"/>
                </a:solidFill>
              </a:rPr>
              <a:t>information you need may be obtained through other means, such </a:t>
            </a:r>
            <a:r>
              <a:rPr lang="en-US" dirty="0" smtClean="0">
                <a:solidFill>
                  <a:srgbClr val="F7901E"/>
                </a:solidFill>
              </a:rPr>
              <a:t>as:</a:t>
            </a:r>
          </a:p>
          <a:p>
            <a:pPr lvl="1">
              <a:buFont typeface="Wingdings" charset="2"/>
              <a:buChar char="ü"/>
            </a:pPr>
            <a:r>
              <a:rPr lang="en-US" dirty="0"/>
              <a:t>I</a:t>
            </a:r>
            <a:r>
              <a:rPr lang="en-US" dirty="0" smtClean="0"/>
              <a:t>nformal </a:t>
            </a:r>
            <a:r>
              <a:rPr lang="en-US" dirty="0"/>
              <a:t>unstructured </a:t>
            </a:r>
            <a:r>
              <a:rPr lang="en-US" dirty="0" smtClean="0"/>
              <a:t>conversations </a:t>
            </a:r>
          </a:p>
          <a:p>
            <a:pPr lvl="1">
              <a:buFont typeface="Wingdings" charset="2"/>
              <a:buChar char="ü"/>
            </a:pPr>
            <a:r>
              <a:rPr lang="en-US" dirty="0" smtClean="0"/>
              <a:t>Statistics Canada or other Secondary Data </a:t>
            </a:r>
          </a:p>
          <a:p>
            <a:pPr lvl="1">
              <a:buFont typeface="Wingdings" charset="2"/>
              <a:buChar char="ü"/>
            </a:pPr>
            <a:r>
              <a:rPr lang="en-US" dirty="0" smtClean="0"/>
              <a:t>Interviews </a:t>
            </a:r>
            <a:r>
              <a:rPr lang="en-US" dirty="0"/>
              <a:t>with people in the </a:t>
            </a:r>
            <a:r>
              <a:rPr lang="en-US" dirty="0" smtClean="0"/>
              <a:t>community</a:t>
            </a:r>
          </a:p>
          <a:p>
            <a:pPr lvl="1">
              <a:buFont typeface="Wingdings" charset="2"/>
              <a:buChar char="ü"/>
            </a:pPr>
            <a:r>
              <a:rPr lang="en-US" dirty="0" smtClean="0"/>
              <a:t>Observation</a:t>
            </a:r>
            <a:endParaRPr lang="en-US" dirty="0"/>
          </a:p>
        </p:txBody>
      </p:sp>
    </p:spTree>
    <p:extLst>
      <p:ext uri="{BB962C8B-B14F-4D97-AF65-F5344CB8AC3E}">
        <p14:creationId xmlns:p14="http://schemas.microsoft.com/office/powerpoint/2010/main" val="38620240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Surveys</a:t>
            </a:r>
            <a:endParaRPr lang="en-US" dirty="0"/>
          </a:p>
        </p:txBody>
      </p:sp>
      <p:sp>
        <p:nvSpPr>
          <p:cNvPr id="3" name="Content Placeholder 2"/>
          <p:cNvSpPr>
            <a:spLocks noGrp="1"/>
          </p:cNvSpPr>
          <p:nvPr>
            <p:ph idx="1"/>
          </p:nvPr>
        </p:nvSpPr>
        <p:spPr>
          <a:xfrm>
            <a:off x="498474" y="1765300"/>
            <a:ext cx="7556313" cy="4144963"/>
          </a:xfrm>
        </p:spPr>
        <p:txBody>
          <a:bodyPr>
            <a:normAutofit/>
          </a:bodyPr>
          <a:lstStyle/>
          <a:p>
            <a:r>
              <a:rPr lang="en-US" dirty="0">
                <a:solidFill>
                  <a:srgbClr val="666699"/>
                </a:solidFill>
              </a:rPr>
              <a:t>Place easier questions first</a:t>
            </a:r>
          </a:p>
          <a:p>
            <a:r>
              <a:rPr lang="en-US" dirty="0" smtClean="0">
                <a:solidFill>
                  <a:srgbClr val="666699"/>
                </a:solidFill>
              </a:rPr>
              <a:t>Any </a:t>
            </a:r>
            <a:r>
              <a:rPr lang="en-US" dirty="0">
                <a:solidFill>
                  <a:srgbClr val="666699"/>
                </a:solidFill>
              </a:rPr>
              <a:t>questions that may be threatening to the reader should appear later in the </a:t>
            </a:r>
            <a:r>
              <a:rPr lang="en-US" dirty="0" smtClean="0">
                <a:solidFill>
                  <a:srgbClr val="666699"/>
                </a:solidFill>
              </a:rPr>
              <a:t>survey</a:t>
            </a:r>
            <a:endParaRPr lang="en-US" dirty="0">
              <a:solidFill>
                <a:srgbClr val="666699"/>
              </a:solidFill>
            </a:endParaRPr>
          </a:p>
          <a:p>
            <a:r>
              <a:rPr lang="en-US" dirty="0" smtClean="0">
                <a:solidFill>
                  <a:srgbClr val="666699"/>
                </a:solidFill>
              </a:rPr>
              <a:t>Avoid </a:t>
            </a:r>
            <a:r>
              <a:rPr lang="en-US" dirty="0">
                <a:solidFill>
                  <a:srgbClr val="666699"/>
                </a:solidFill>
              </a:rPr>
              <a:t>words that provoke bias or emotional </a:t>
            </a:r>
            <a:r>
              <a:rPr lang="en-US" dirty="0" smtClean="0">
                <a:solidFill>
                  <a:srgbClr val="666699"/>
                </a:solidFill>
              </a:rPr>
              <a:t>responses </a:t>
            </a:r>
          </a:p>
          <a:p>
            <a:pPr lvl="1">
              <a:buFont typeface="Wingdings" charset="2"/>
              <a:buChar char="ü"/>
            </a:pPr>
            <a:r>
              <a:rPr lang="en-US" dirty="0" smtClean="0">
                <a:solidFill>
                  <a:schemeClr val="tx1"/>
                </a:solidFill>
              </a:rPr>
              <a:t>“</a:t>
            </a:r>
            <a:r>
              <a:rPr lang="en-US" dirty="0" smtClean="0">
                <a:solidFill>
                  <a:schemeClr val="tx2"/>
                </a:solidFill>
              </a:rPr>
              <a:t>Are you really upset that there are no playgrounds in our community?”</a:t>
            </a:r>
            <a:endParaRPr lang="en-US" dirty="0">
              <a:solidFill>
                <a:schemeClr val="tx2"/>
              </a:solidFill>
            </a:endParaRPr>
          </a:p>
          <a:p>
            <a:r>
              <a:rPr lang="en-US" dirty="0">
                <a:solidFill>
                  <a:srgbClr val="666699"/>
                </a:solidFill>
              </a:rPr>
              <a:t>Use a logical order and place similar questions </a:t>
            </a:r>
            <a:r>
              <a:rPr lang="en-US" dirty="0" smtClean="0">
                <a:solidFill>
                  <a:srgbClr val="666699"/>
                </a:solidFill>
              </a:rPr>
              <a:t>together</a:t>
            </a:r>
          </a:p>
          <a:p>
            <a:r>
              <a:rPr lang="en-US" dirty="0" smtClean="0">
                <a:solidFill>
                  <a:srgbClr val="666699"/>
                </a:solidFill>
              </a:rPr>
              <a:t>Demographic </a:t>
            </a:r>
            <a:r>
              <a:rPr lang="en-US" dirty="0">
                <a:solidFill>
                  <a:srgbClr val="666699"/>
                </a:solidFill>
              </a:rPr>
              <a:t>questions should come towards the </a:t>
            </a:r>
            <a:r>
              <a:rPr lang="en-US" dirty="0" smtClean="0">
                <a:solidFill>
                  <a:srgbClr val="666699"/>
                </a:solidFill>
              </a:rPr>
              <a:t>end</a:t>
            </a:r>
            <a:r>
              <a:rPr lang="en-US" dirty="0">
                <a:solidFill>
                  <a:srgbClr val="666699"/>
                </a:solidFill>
              </a:rPr>
              <a:t> </a:t>
            </a:r>
            <a:r>
              <a:rPr lang="en-US" dirty="0" smtClean="0">
                <a:solidFill>
                  <a:srgbClr val="666699"/>
                </a:solidFill>
              </a:rPr>
              <a:t>(</a:t>
            </a:r>
            <a:r>
              <a:rPr lang="en-US" dirty="0">
                <a:solidFill>
                  <a:srgbClr val="666699"/>
                </a:solidFill>
              </a:rPr>
              <a:t>b</a:t>
            </a:r>
            <a:r>
              <a:rPr lang="en-US" dirty="0" smtClean="0">
                <a:solidFill>
                  <a:srgbClr val="666699"/>
                </a:solidFill>
              </a:rPr>
              <a:t>oring for respondent to fill in)</a:t>
            </a:r>
            <a:endParaRPr lang="en-US" dirty="0">
              <a:solidFill>
                <a:srgbClr val="666699"/>
              </a:solidFill>
            </a:endParaRPr>
          </a:p>
        </p:txBody>
      </p:sp>
    </p:spTree>
    <p:extLst>
      <p:ext uri="{BB962C8B-B14F-4D97-AF65-F5344CB8AC3E}">
        <p14:creationId xmlns:p14="http://schemas.microsoft.com/office/powerpoint/2010/main" val="30175006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and Listen</a:t>
            </a:r>
            <a:endParaRPr lang="en-US" dirty="0"/>
          </a:p>
        </p:txBody>
      </p:sp>
      <p:sp>
        <p:nvSpPr>
          <p:cNvPr id="3" name="Content Placeholder 2"/>
          <p:cNvSpPr>
            <a:spLocks noGrp="1"/>
          </p:cNvSpPr>
          <p:nvPr>
            <p:ph idx="1"/>
          </p:nvPr>
        </p:nvSpPr>
        <p:spPr/>
        <p:txBody>
          <a:bodyPr/>
          <a:lstStyle/>
          <a:p>
            <a:pPr>
              <a:buFont typeface="Arial"/>
              <a:buChar char="•"/>
            </a:pPr>
            <a:r>
              <a:rPr lang="en-CA" dirty="0" smtClean="0">
                <a:solidFill>
                  <a:srgbClr val="666699"/>
                </a:solidFill>
              </a:rPr>
              <a:t>Combines </a:t>
            </a:r>
            <a:r>
              <a:rPr lang="en-CA" dirty="0">
                <a:solidFill>
                  <a:srgbClr val="666699"/>
                </a:solidFill>
              </a:rPr>
              <a:t>observation and </a:t>
            </a:r>
            <a:r>
              <a:rPr lang="en-CA" dirty="0" smtClean="0">
                <a:solidFill>
                  <a:srgbClr val="666699"/>
                </a:solidFill>
              </a:rPr>
              <a:t>interview</a:t>
            </a:r>
          </a:p>
          <a:p>
            <a:pPr>
              <a:buFont typeface="Arial"/>
              <a:buChar char="•"/>
            </a:pPr>
            <a:r>
              <a:rPr lang="en-CA" dirty="0" smtClean="0">
                <a:solidFill>
                  <a:schemeClr val="accent6"/>
                </a:solidFill>
              </a:rPr>
              <a:t>Ask </a:t>
            </a:r>
            <a:r>
              <a:rPr lang="en-CA" dirty="0">
                <a:solidFill>
                  <a:schemeClr val="accent6"/>
                </a:solidFill>
              </a:rPr>
              <a:t>someone to show you how they complete a </a:t>
            </a:r>
            <a:r>
              <a:rPr lang="en-CA" dirty="0" smtClean="0">
                <a:solidFill>
                  <a:schemeClr val="accent6"/>
                </a:solidFill>
              </a:rPr>
              <a:t>task </a:t>
            </a:r>
          </a:p>
          <a:p>
            <a:pPr lvl="1">
              <a:buClr>
                <a:schemeClr val="accent3"/>
              </a:buClr>
              <a:buFont typeface="Wingdings" charset="2"/>
              <a:buChar char="ü"/>
            </a:pPr>
            <a:r>
              <a:rPr lang="en-CA" dirty="0" smtClean="0">
                <a:solidFill>
                  <a:schemeClr val="accent6"/>
                </a:solidFill>
              </a:rPr>
              <a:t>Have </a:t>
            </a:r>
            <a:r>
              <a:rPr lang="en-CA" dirty="0">
                <a:solidFill>
                  <a:schemeClr val="accent6"/>
                </a:solidFill>
              </a:rPr>
              <a:t>them physically go through the steps, and talk you through why they are doing what they </a:t>
            </a:r>
            <a:r>
              <a:rPr lang="en-CA" dirty="0" smtClean="0">
                <a:solidFill>
                  <a:schemeClr val="accent6"/>
                </a:solidFill>
              </a:rPr>
              <a:t>do </a:t>
            </a:r>
          </a:p>
          <a:p>
            <a:pPr lvl="1">
              <a:buClr>
                <a:schemeClr val="accent3"/>
              </a:buClr>
              <a:buFont typeface="Wingdings" charset="2"/>
              <a:buChar char="ü"/>
            </a:pPr>
            <a:r>
              <a:rPr lang="en-CA" dirty="0" smtClean="0">
                <a:solidFill>
                  <a:schemeClr val="accent6"/>
                </a:solidFill>
              </a:rPr>
              <a:t>Ask </a:t>
            </a:r>
            <a:r>
              <a:rPr lang="en-CA" dirty="0">
                <a:solidFill>
                  <a:schemeClr val="accent6"/>
                </a:solidFill>
              </a:rPr>
              <a:t>them to vocalize what’s going through their mind as they perform a task or interact with an </a:t>
            </a:r>
            <a:r>
              <a:rPr lang="en-CA" dirty="0" smtClean="0">
                <a:solidFill>
                  <a:schemeClr val="accent6"/>
                </a:solidFill>
              </a:rPr>
              <a:t>object </a:t>
            </a:r>
            <a:endParaRPr lang="en-CA" dirty="0">
              <a:solidFill>
                <a:schemeClr val="accent6"/>
              </a:solidFill>
            </a:endParaRPr>
          </a:p>
          <a:p>
            <a:pPr lvl="1">
              <a:buClr>
                <a:schemeClr val="accent3"/>
              </a:buClr>
              <a:buFont typeface="Wingdings" charset="2"/>
              <a:buChar char="ü"/>
            </a:pPr>
            <a:r>
              <a:rPr lang="en-CA" dirty="0">
                <a:solidFill>
                  <a:schemeClr val="accent6"/>
                </a:solidFill>
              </a:rPr>
              <a:t>Have a conversation in the context of someone’s home or workplace – </a:t>
            </a:r>
            <a:r>
              <a:rPr lang="en-CA" dirty="0" smtClean="0">
                <a:solidFill>
                  <a:schemeClr val="accent6"/>
                </a:solidFill>
              </a:rPr>
              <a:t>many </a:t>
            </a:r>
            <a:r>
              <a:rPr lang="en-CA" dirty="0">
                <a:solidFill>
                  <a:schemeClr val="accent6"/>
                </a:solidFill>
              </a:rPr>
              <a:t>stories are embodied in </a:t>
            </a:r>
            <a:r>
              <a:rPr lang="en-CA" dirty="0" err="1">
                <a:solidFill>
                  <a:schemeClr val="accent6"/>
                </a:solidFill>
              </a:rPr>
              <a:t>artifacts</a:t>
            </a:r>
            <a:r>
              <a:rPr lang="en-CA" dirty="0">
                <a:solidFill>
                  <a:schemeClr val="accent6"/>
                </a:solidFill>
              </a:rPr>
              <a:t>. </a:t>
            </a:r>
            <a:endParaRPr lang="en-CA" dirty="0" smtClean="0">
              <a:solidFill>
                <a:schemeClr val="accent6"/>
              </a:solidFill>
            </a:endParaRPr>
          </a:p>
          <a:p>
            <a:r>
              <a:rPr lang="en-US" dirty="0" smtClean="0">
                <a:solidFill>
                  <a:srgbClr val="666699"/>
                </a:solidFill>
              </a:rPr>
              <a:t>Rapid Prototyping!</a:t>
            </a:r>
            <a:endParaRPr lang="en-US" dirty="0">
              <a:solidFill>
                <a:srgbClr val="666699"/>
              </a:solidFill>
            </a:endParaRPr>
          </a:p>
        </p:txBody>
      </p:sp>
    </p:spTree>
    <p:extLst>
      <p:ext uri="{BB962C8B-B14F-4D97-AF65-F5344CB8AC3E}">
        <p14:creationId xmlns:p14="http://schemas.microsoft.com/office/powerpoint/2010/main" val="11256616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Prototyping</a:t>
            </a:r>
            <a:endParaRPr lang="en-US" dirty="0"/>
          </a:p>
        </p:txBody>
      </p:sp>
      <p:sp>
        <p:nvSpPr>
          <p:cNvPr id="3" name="Content Placeholder 2"/>
          <p:cNvSpPr>
            <a:spLocks noGrp="1"/>
          </p:cNvSpPr>
          <p:nvPr>
            <p:ph idx="1"/>
          </p:nvPr>
        </p:nvSpPr>
        <p:spPr/>
        <p:txBody>
          <a:bodyPr/>
          <a:lstStyle/>
          <a:p>
            <a:pPr>
              <a:buFont typeface="Wingdings" charset="2"/>
              <a:buChar char="ü"/>
            </a:pPr>
            <a:r>
              <a:rPr lang="en-US" dirty="0">
                <a:solidFill>
                  <a:srgbClr val="666699"/>
                </a:solidFill>
              </a:rPr>
              <a:t>R</a:t>
            </a:r>
            <a:r>
              <a:rPr lang="en-US" dirty="0" smtClean="0">
                <a:solidFill>
                  <a:srgbClr val="666699"/>
                </a:solidFill>
              </a:rPr>
              <a:t>apid </a:t>
            </a:r>
            <a:r>
              <a:rPr lang="en-US" dirty="0">
                <a:solidFill>
                  <a:srgbClr val="666699"/>
                </a:solidFill>
              </a:rPr>
              <a:t>prototyping is the process of quickly mocking up </a:t>
            </a:r>
            <a:r>
              <a:rPr lang="en-US" dirty="0" smtClean="0">
                <a:solidFill>
                  <a:srgbClr val="666699"/>
                </a:solidFill>
              </a:rPr>
              <a:t>your idea and </a:t>
            </a:r>
            <a:r>
              <a:rPr lang="en-US" dirty="0">
                <a:solidFill>
                  <a:srgbClr val="666699"/>
                </a:solidFill>
              </a:rPr>
              <a:t>validating it </a:t>
            </a:r>
            <a:r>
              <a:rPr lang="en-US" dirty="0" smtClean="0">
                <a:solidFill>
                  <a:srgbClr val="666699"/>
                </a:solidFill>
              </a:rPr>
              <a:t>with target users/groups</a:t>
            </a:r>
          </a:p>
          <a:p>
            <a:pPr>
              <a:buFont typeface="Wingdings" charset="2"/>
              <a:buChar char="ü"/>
            </a:pPr>
            <a:r>
              <a:rPr lang="en-US" dirty="0" smtClean="0">
                <a:solidFill>
                  <a:srgbClr val="666699"/>
                </a:solidFill>
              </a:rPr>
              <a:t>Doing </a:t>
            </a:r>
            <a:r>
              <a:rPr lang="en-US" dirty="0">
                <a:solidFill>
                  <a:srgbClr val="666699"/>
                </a:solidFill>
              </a:rPr>
              <a:t>this rapidly and iteratively generates feedback early and often in the process, improving the final design </a:t>
            </a:r>
          </a:p>
          <a:p>
            <a:pPr>
              <a:buFont typeface="Wingdings" charset="2"/>
              <a:buChar char="ü"/>
            </a:pPr>
            <a:r>
              <a:rPr lang="en-US" dirty="0" smtClean="0">
                <a:solidFill>
                  <a:srgbClr val="666699"/>
                </a:solidFill>
              </a:rPr>
              <a:t>Don’t wait until your idea is “fully formed”</a:t>
            </a:r>
          </a:p>
          <a:p>
            <a:pPr>
              <a:buFont typeface="Wingdings" charset="2"/>
              <a:buChar char="ü"/>
            </a:pPr>
            <a:r>
              <a:rPr lang="en-US" dirty="0" smtClean="0">
                <a:solidFill>
                  <a:srgbClr val="666699"/>
                </a:solidFill>
              </a:rPr>
              <a:t>The goal is to use the prototyping/feedback process to develop your idea</a:t>
            </a:r>
            <a:endParaRPr lang="en-US" dirty="0">
              <a:solidFill>
                <a:srgbClr val="666699"/>
              </a:solidFill>
            </a:endParaRPr>
          </a:p>
        </p:txBody>
      </p:sp>
    </p:spTree>
    <p:extLst>
      <p:ext uri="{BB962C8B-B14F-4D97-AF65-F5344CB8AC3E}">
        <p14:creationId xmlns:p14="http://schemas.microsoft.com/office/powerpoint/2010/main" val="2947150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Prototype?</a:t>
            </a:r>
            <a:endParaRPr lang="en-US" dirty="0"/>
          </a:p>
        </p:txBody>
      </p:sp>
      <p:sp>
        <p:nvSpPr>
          <p:cNvPr id="3" name="Content Placeholder 2"/>
          <p:cNvSpPr>
            <a:spLocks noGrp="1"/>
          </p:cNvSpPr>
          <p:nvPr>
            <p:ph idx="1"/>
          </p:nvPr>
        </p:nvSpPr>
        <p:spPr/>
        <p:txBody>
          <a:bodyPr>
            <a:normAutofit/>
          </a:bodyPr>
          <a:lstStyle/>
          <a:p>
            <a:pPr>
              <a:buFont typeface="Wingdings" charset="2"/>
              <a:buChar char="§"/>
            </a:pPr>
            <a:r>
              <a:rPr lang="en-US" dirty="0" smtClean="0">
                <a:solidFill>
                  <a:srgbClr val="A3A101"/>
                </a:solidFill>
              </a:rPr>
              <a:t>To </a:t>
            </a:r>
            <a:r>
              <a:rPr lang="en-US" dirty="0">
                <a:solidFill>
                  <a:srgbClr val="A3A101"/>
                </a:solidFill>
              </a:rPr>
              <a:t>ideate and problem-</a:t>
            </a:r>
            <a:r>
              <a:rPr lang="en-US" dirty="0" smtClean="0">
                <a:solidFill>
                  <a:srgbClr val="A3A101"/>
                </a:solidFill>
              </a:rPr>
              <a:t>solve</a:t>
            </a:r>
          </a:p>
          <a:p>
            <a:pPr>
              <a:buFont typeface="Wingdings" charset="2"/>
              <a:buChar char="§"/>
            </a:pPr>
            <a:r>
              <a:rPr lang="en-US" dirty="0" smtClean="0">
                <a:solidFill>
                  <a:srgbClr val="A3A101"/>
                </a:solidFill>
              </a:rPr>
              <a:t>To communicate</a:t>
            </a:r>
            <a:r>
              <a:rPr lang="en-US" dirty="0">
                <a:solidFill>
                  <a:srgbClr val="A3A101"/>
                </a:solidFill>
              </a:rPr>
              <a:t> </a:t>
            </a:r>
            <a:r>
              <a:rPr lang="en-US" dirty="0" smtClean="0">
                <a:solidFill>
                  <a:srgbClr val="A3A101"/>
                </a:solidFill>
              </a:rPr>
              <a:t>to target users/groups</a:t>
            </a:r>
          </a:p>
          <a:p>
            <a:pPr>
              <a:buFont typeface="Wingdings" charset="2"/>
              <a:buChar char="§"/>
            </a:pPr>
            <a:r>
              <a:rPr lang="en-US" dirty="0" smtClean="0">
                <a:solidFill>
                  <a:srgbClr val="A3A101"/>
                </a:solidFill>
              </a:rPr>
              <a:t>To </a:t>
            </a:r>
            <a:r>
              <a:rPr lang="en-US" dirty="0">
                <a:solidFill>
                  <a:srgbClr val="A3A101"/>
                </a:solidFill>
              </a:rPr>
              <a:t>start a </a:t>
            </a:r>
            <a:r>
              <a:rPr lang="en-US" dirty="0" smtClean="0">
                <a:solidFill>
                  <a:srgbClr val="A3A101"/>
                </a:solidFill>
              </a:rPr>
              <a:t>conversation</a:t>
            </a:r>
            <a:endParaRPr lang="en-US" b="1" dirty="0" smtClean="0">
              <a:solidFill>
                <a:srgbClr val="A3A101"/>
              </a:solidFill>
            </a:endParaRPr>
          </a:p>
          <a:p>
            <a:pPr lvl="1">
              <a:buClr>
                <a:schemeClr val="accent3"/>
              </a:buClr>
              <a:buFont typeface="Wingdings" charset="2"/>
              <a:buChar char="ü"/>
            </a:pPr>
            <a:r>
              <a:rPr lang="en-US" dirty="0">
                <a:solidFill>
                  <a:schemeClr val="accent2"/>
                </a:solidFill>
              </a:rPr>
              <a:t>I</a:t>
            </a:r>
            <a:r>
              <a:rPr lang="en-US" dirty="0" smtClean="0">
                <a:solidFill>
                  <a:schemeClr val="accent2"/>
                </a:solidFill>
              </a:rPr>
              <a:t>nteractions can be richer </a:t>
            </a:r>
            <a:r>
              <a:rPr lang="en-US" dirty="0">
                <a:solidFill>
                  <a:schemeClr val="accent2"/>
                </a:solidFill>
              </a:rPr>
              <a:t>when centered around a conversation </a:t>
            </a:r>
            <a:r>
              <a:rPr lang="en-US" dirty="0" smtClean="0">
                <a:solidFill>
                  <a:schemeClr val="accent2"/>
                </a:solidFill>
              </a:rPr>
              <a:t>piece</a:t>
            </a:r>
          </a:p>
          <a:p>
            <a:pPr lvl="1">
              <a:buClr>
                <a:schemeClr val="accent3"/>
              </a:buClr>
              <a:buFont typeface="Wingdings" charset="2"/>
              <a:buChar char="ü"/>
            </a:pPr>
            <a:r>
              <a:rPr lang="en-US" dirty="0" smtClean="0">
                <a:solidFill>
                  <a:schemeClr val="accent2"/>
                </a:solidFill>
              </a:rPr>
              <a:t>A </a:t>
            </a:r>
            <a:r>
              <a:rPr lang="en-US" dirty="0">
                <a:solidFill>
                  <a:schemeClr val="accent2"/>
                </a:solidFill>
              </a:rPr>
              <a:t>prototype is an opportunity to have </a:t>
            </a:r>
            <a:r>
              <a:rPr lang="en-US" dirty="0" smtClean="0">
                <a:solidFill>
                  <a:schemeClr val="accent2"/>
                </a:solidFill>
              </a:rPr>
              <a:t>a directed </a:t>
            </a:r>
            <a:r>
              <a:rPr lang="en-US" dirty="0">
                <a:solidFill>
                  <a:schemeClr val="accent2"/>
                </a:solidFill>
              </a:rPr>
              <a:t>conversation with a </a:t>
            </a:r>
            <a:r>
              <a:rPr lang="en-US" dirty="0" smtClean="0">
                <a:solidFill>
                  <a:schemeClr val="accent2"/>
                </a:solidFill>
              </a:rPr>
              <a:t>user</a:t>
            </a:r>
            <a:endParaRPr lang="en-US" dirty="0">
              <a:solidFill>
                <a:schemeClr val="accent2"/>
              </a:solidFill>
            </a:endParaRPr>
          </a:p>
          <a:p>
            <a:pPr>
              <a:buFont typeface="Wingdings" charset="2"/>
              <a:buChar char="§"/>
            </a:pPr>
            <a:r>
              <a:rPr lang="en-US" dirty="0" smtClean="0">
                <a:solidFill>
                  <a:srgbClr val="A3A101"/>
                </a:solidFill>
              </a:rPr>
              <a:t>To </a:t>
            </a:r>
            <a:r>
              <a:rPr lang="en-US" dirty="0">
                <a:solidFill>
                  <a:srgbClr val="A3A101"/>
                </a:solidFill>
              </a:rPr>
              <a:t>test </a:t>
            </a:r>
            <a:r>
              <a:rPr lang="en-US" dirty="0" smtClean="0">
                <a:solidFill>
                  <a:srgbClr val="A3A101"/>
                </a:solidFill>
              </a:rPr>
              <a:t>possibilities</a:t>
            </a:r>
          </a:p>
          <a:p>
            <a:pPr lvl="1">
              <a:buClr>
                <a:schemeClr val="accent3"/>
              </a:buClr>
              <a:buFont typeface="Wingdings" charset="2"/>
              <a:buChar char="ü"/>
            </a:pPr>
            <a:r>
              <a:rPr lang="en-US" dirty="0" smtClean="0">
                <a:solidFill>
                  <a:schemeClr val="tx2"/>
                </a:solidFill>
              </a:rPr>
              <a:t>Allows </a:t>
            </a:r>
            <a:r>
              <a:rPr lang="en-US" dirty="0">
                <a:solidFill>
                  <a:schemeClr val="tx2"/>
                </a:solidFill>
              </a:rPr>
              <a:t>you to pursue many </a:t>
            </a:r>
            <a:r>
              <a:rPr lang="en-US" dirty="0" smtClean="0">
                <a:solidFill>
                  <a:schemeClr val="tx2"/>
                </a:solidFill>
              </a:rPr>
              <a:t>different </a:t>
            </a:r>
            <a:r>
              <a:rPr lang="en-US" dirty="0">
                <a:solidFill>
                  <a:schemeClr val="tx2"/>
                </a:solidFill>
              </a:rPr>
              <a:t>ideas without committing to a direction too early </a:t>
            </a:r>
            <a:r>
              <a:rPr lang="en-US" dirty="0" smtClean="0">
                <a:solidFill>
                  <a:schemeClr val="tx2"/>
                </a:solidFill>
              </a:rPr>
              <a:t>on</a:t>
            </a:r>
            <a:endParaRPr lang="en-US" dirty="0">
              <a:solidFill>
                <a:schemeClr val="tx2"/>
              </a:solidFill>
            </a:endParaRPr>
          </a:p>
          <a:p>
            <a:endParaRPr lang="en-US" dirty="0">
              <a:solidFill>
                <a:srgbClr val="A3A101"/>
              </a:solidFill>
            </a:endParaRPr>
          </a:p>
        </p:txBody>
      </p:sp>
    </p:spTree>
    <p:extLst>
      <p:ext uri="{BB962C8B-B14F-4D97-AF65-F5344CB8AC3E}">
        <p14:creationId xmlns:p14="http://schemas.microsoft.com/office/powerpoint/2010/main" val="39281271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Storyboarding</a:t>
            </a:r>
            <a:endParaRPr lang="en-US" dirty="0"/>
          </a:p>
        </p:txBody>
      </p:sp>
      <p:sp>
        <p:nvSpPr>
          <p:cNvPr id="3" name="Content Placeholder 2"/>
          <p:cNvSpPr>
            <a:spLocks noGrp="1"/>
          </p:cNvSpPr>
          <p:nvPr>
            <p:ph idx="1"/>
          </p:nvPr>
        </p:nvSpPr>
        <p:spPr/>
        <p:txBody>
          <a:bodyPr>
            <a:normAutofit/>
          </a:bodyPr>
          <a:lstStyle/>
          <a:p>
            <a:pPr>
              <a:buFont typeface="Wingdings" charset="2"/>
              <a:buChar char="ü"/>
            </a:pPr>
            <a:r>
              <a:rPr lang="en-US" dirty="0">
                <a:solidFill>
                  <a:schemeClr val="accent2">
                    <a:lumMod val="50000"/>
                    <a:lumOff val="50000"/>
                  </a:schemeClr>
                </a:solidFill>
              </a:rPr>
              <a:t>A quick, low-resolution </a:t>
            </a:r>
            <a:r>
              <a:rPr lang="en-US" dirty="0" smtClean="0">
                <a:solidFill>
                  <a:schemeClr val="accent2">
                    <a:lumMod val="50000"/>
                    <a:lumOff val="50000"/>
                  </a:schemeClr>
                </a:solidFill>
              </a:rPr>
              <a:t>prototype (Models)</a:t>
            </a:r>
          </a:p>
          <a:p>
            <a:pPr>
              <a:buFont typeface="Wingdings" charset="2"/>
              <a:buChar char="ü"/>
            </a:pPr>
            <a:r>
              <a:rPr lang="en-US" dirty="0" smtClean="0"/>
              <a:t>Storyboards </a:t>
            </a:r>
            <a:r>
              <a:rPr lang="en-US" dirty="0"/>
              <a:t>can help you visualize your concept from start to </a:t>
            </a:r>
            <a:r>
              <a:rPr lang="en-US" dirty="0" smtClean="0"/>
              <a:t>finish</a:t>
            </a:r>
            <a:endParaRPr lang="en-US" dirty="0"/>
          </a:p>
          <a:p>
            <a:pPr>
              <a:buFont typeface="Wingdings" charset="2"/>
              <a:buChar char="ü"/>
            </a:pPr>
            <a:r>
              <a:rPr lang="en-US" dirty="0">
                <a:solidFill>
                  <a:srgbClr val="B050D7"/>
                </a:solidFill>
              </a:rPr>
              <a:t>You don’t need to be a great artist to create a great </a:t>
            </a:r>
            <a:r>
              <a:rPr lang="en-US" dirty="0" smtClean="0">
                <a:solidFill>
                  <a:srgbClr val="B050D7"/>
                </a:solidFill>
              </a:rPr>
              <a:t>Storyboard!</a:t>
            </a:r>
          </a:p>
          <a:p>
            <a:pPr>
              <a:buFont typeface="Wingdings" charset="2"/>
              <a:buChar char="ü"/>
            </a:pPr>
            <a:r>
              <a:rPr lang="en-US" dirty="0"/>
              <a:t>V</a:t>
            </a:r>
            <a:r>
              <a:rPr lang="en-US" dirty="0" smtClean="0"/>
              <a:t>isually plot </a:t>
            </a:r>
            <a:r>
              <a:rPr lang="en-US" dirty="0"/>
              <a:t>out elements of your </a:t>
            </a:r>
            <a:r>
              <a:rPr lang="en-US" dirty="0" smtClean="0"/>
              <a:t>idea- this can help you learn </a:t>
            </a:r>
            <a:r>
              <a:rPr lang="en-US" dirty="0"/>
              <a:t>a lot about your </a:t>
            </a:r>
            <a:r>
              <a:rPr lang="en-US" dirty="0" smtClean="0"/>
              <a:t>idea</a:t>
            </a:r>
          </a:p>
          <a:p>
            <a:pPr>
              <a:buFont typeface="Wingdings" charset="2"/>
              <a:buChar char="ü"/>
            </a:pPr>
            <a:r>
              <a:rPr lang="en-US" dirty="0">
                <a:solidFill>
                  <a:srgbClr val="B050D7"/>
                </a:solidFill>
              </a:rPr>
              <a:t>M</a:t>
            </a:r>
            <a:r>
              <a:rPr lang="en-US" dirty="0" smtClean="0">
                <a:solidFill>
                  <a:srgbClr val="B050D7"/>
                </a:solidFill>
              </a:rPr>
              <a:t>ake </a:t>
            </a:r>
            <a:r>
              <a:rPr lang="en-US" dirty="0">
                <a:solidFill>
                  <a:srgbClr val="B050D7"/>
                </a:solidFill>
              </a:rPr>
              <a:t>something really rough as a way to help you think the idea </a:t>
            </a:r>
            <a:r>
              <a:rPr lang="en-US" dirty="0" smtClean="0">
                <a:solidFill>
                  <a:srgbClr val="B050D7"/>
                </a:solidFill>
              </a:rPr>
              <a:t>through </a:t>
            </a:r>
            <a:endParaRPr lang="en-US" dirty="0">
              <a:solidFill>
                <a:srgbClr val="B050D7"/>
              </a:solidFill>
            </a:endParaRPr>
          </a:p>
        </p:txBody>
      </p:sp>
    </p:spTree>
    <p:extLst>
      <p:ext uri="{BB962C8B-B14F-4D97-AF65-F5344CB8AC3E}">
        <p14:creationId xmlns:p14="http://schemas.microsoft.com/office/powerpoint/2010/main" val="3268976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Phases of Human Centred Design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solidFill>
                  <a:schemeClr val="accent5"/>
                </a:solidFill>
              </a:rPr>
              <a:t>1) Inspiration</a:t>
            </a:r>
          </a:p>
          <a:p>
            <a:pPr marL="0" indent="0">
              <a:buNone/>
            </a:pPr>
            <a:r>
              <a:rPr lang="en-US" dirty="0"/>
              <a:t>	</a:t>
            </a:r>
            <a:r>
              <a:rPr lang="en-US" dirty="0" smtClean="0"/>
              <a:t>-Understand the Problem</a:t>
            </a:r>
          </a:p>
          <a:p>
            <a:pPr marL="0" indent="0">
              <a:buNone/>
            </a:pPr>
            <a:r>
              <a:rPr lang="en-US" dirty="0"/>
              <a:t>	</a:t>
            </a:r>
            <a:r>
              <a:rPr lang="en-US" dirty="0" smtClean="0"/>
              <a:t>-Be open to creative possibilities/ideas</a:t>
            </a:r>
          </a:p>
          <a:p>
            <a:pPr marL="0" indent="0">
              <a:buNone/>
            </a:pPr>
            <a:r>
              <a:rPr lang="en-US" dirty="0"/>
              <a:t>	</a:t>
            </a:r>
            <a:r>
              <a:rPr lang="en-US" dirty="0" smtClean="0"/>
              <a:t>-Stay focused on people who are affected by the problem</a:t>
            </a:r>
          </a:p>
          <a:p>
            <a:pPr marL="0" indent="0">
              <a:buNone/>
            </a:pPr>
            <a:r>
              <a:rPr lang="en-US" b="1" dirty="0" smtClean="0">
                <a:solidFill>
                  <a:schemeClr val="accent6"/>
                </a:solidFill>
              </a:rPr>
              <a:t>2) Ideation</a:t>
            </a:r>
          </a:p>
          <a:p>
            <a:pPr marL="0" indent="0">
              <a:buNone/>
            </a:pPr>
            <a:r>
              <a:rPr lang="en-US" dirty="0"/>
              <a:t>	</a:t>
            </a:r>
            <a:r>
              <a:rPr lang="en-US" dirty="0" smtClean="0"/>
              <a:t>-Lots of Ideas</a:t>
            </a:r>
          </a:p>
          <a:p>
            <a:pPr marL="0" indent="0">
              <a:buNone/>
            </a:pPr>
            <a:r>
              <a:rPr lang="en-US" dirty="0"/>
              <a:t>	</a:t>
            </a:r>
            <a:r>
              <a:rPr lang="en-US" dirty="0" smtClean="0"/>
              <a:t>-Refine and test ideas</a:t>
            </a:r>
          </a:p>
          <a:p>
            <a:pPr marL="0" indent="0">
              <a:buNone/>
            </a:pPr>
            <a:r>
              <a:rPr lang="en-US" dirty="0"/>
              <a:t>	</a:t>
            </a:r>
            <a:r>
              <a:rPr lang="en-US" dirty="0" smtClean="0"/>
              <a:t>-Keep iterating/changing your ideas based on feedback</a:t>
            </a:r>
          </a:p>
          <a:p>
            <a:pPr marL="0" indent="0">
              <a:buNone/>
            </a:pPr>
            <a:r>
              <a:rPr lang="en-US" b="1" dirty="0" smtClean="0">
                <a:solidFill>
                  <a:srgbClr val="666699"/>
                </a:solidFill>
              </a:rPr>
              <a:t>3) Implementation</a:t>
            </a:r>
            <a:endParaRPr lang="en-US" b="1" dirty="0">
              <a:solidFill>
                <a:srgbClr val="666699"/>
              </a:solidFill>
            </a:endParaRPr>
          </a:p>
        </p:txBody>
      </p:sp>
    </p:spTree>
    <p:extLst>
      <p:ext uri="{BB962C8B-B14F-4D97-AF65-F5344CB8AC3E}">
        <p14:creationId xmlns:p14="http://schemas.microsoft.com/office/powerpoint/2010/main" val="39207511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 Storyboard</a:t>
            </a:r>
            <a:endParaRPr lang="en-US" dirty="0"/>
          </a:p>
        </p:txBody>
      </p:sp>
      <p:sp>
        <p:nvSpPr>
          <p:cNvPr id="3" name="Content Placeholder 2"/>
          <p:cNvSpPr>
            <a:spLocks noGrp="1"/>
          </p:cNvSpPr>
          <p:nvPr>
            <p:ph idx="1"/>
          </p:nvPr>
        </p:nvSpPr>
        <p:spPr/>
        <p:txBody>
          <a:bodyPr>
            <a:normAutofit/>
          </a:bodyPr>
          <a:lstStyle/>
          <a:p>
            <a:pPr>
              <a:buFont typeface="Wingdings" charset="2"/>
              <a:buChar char="ü"/>
            </a:pPr>
            <a:r>
              <a:rPr lang="en-US" dirty="0" smtClean="0">
                <a:solidFill>
                  <a:schemeClr val="accent3"/>
                </a:solidFill>
              </a:rPr>
              <a:t>Think of your idea as a story </a:t>
            </a:r>
          </a:p>
          <a:p>
            <a:pPr>
              <a:buFont typeface="Wingdings" charset="2"/>
              <a:buChar char="ü"/>
            </a:pPr>
            <a:r>
              <a:rPr lang="en-US" dirty="0" smtClean="0">
                <a:solidFill>
                  <a:schemeClr val="accent3"/>
                </a:solidFill>
              </a:rPr>
              <a:t>Break your idea into </a:t>
            </a:r>
            <a:r>
              <a:rPr lang="en-US" dirty="0">
                <a:solidFill>
                  <a:schemeClr val="accent3"/>
                </a:solidFill>
              </a:rPr>
              <a:t>a series of steps, or discrete </a:t>
            </a:r>
            <a:r>
              <a:rPr lang="en-US" dirty="0" smtClean="0">
                <a:solidFill>
                  <a:schemeClr val="accent3"/>
                </a:solidFill>
              </a:rPr>
              <a:t>actions</a:t>
            </a:r>
          </a:p>
          <a:p>
            <a:pPr>
              <a:buFont typeface="Wingdings" charset="2"/>
              <a:buChar char="ü"/>
            </a:pPr>
            <a:r>
              <a:rPr lang="en-US" dirty="0" smtClean="0">
                <a:solidFill>
                  <a:schemeClr val="accent3"/>
                </a:solidFill>
              </a:rPr>
              <a:t>Draw </a:t>
            </a:r>
            <a:r>
              <a:rPr lang="en-US" dirty="0">
                <a:solidFill>
                  <a:schemeClr val="accent3"/>
                </a:solidFill>
              </a:rPr>
              <a:t>each action as a panel of the </a:t>
            </a:r>
            <a:r>
              <a:rPr lang="en-US" dirty="0" smtClean="0">
                <a:solidFill>
                  <a:schemeClr val="accent3"/>
                </a:solidFill>
              </a:rPr>
              <a:t>story</a:t>
            </a:r>
          </a:p>
          <a:p>
            <a:pPr>
              <a:buFont typeface="Wingdings" charset="2"/>
              <a:buChar char="ü"/>
            </a:pPr>
            <a:r>
              <a:rPr lang="en-US" dirty="0" smtClean="0">
                <a:solidFill>
                  <a:srgbClr val="666699"/>
                </a:solidFill>
              </a:rPr>
              <a:t>Use </a:t>
            </a:r>
            <a:r>
              <a:rPr lang="en-US" dirty="0">
                <a:solidFill>
                  <a:srgbClr val="666699"/>
                </a:solidFill>
              </a:rPr>
              <a:t>the series of comic book-style frames </a:t>
            </a:r>
            <a:endParaRPr lang="en-US" dirty="0" smtClean="0">
              <a:solidFill>
                <a:srgbClr val="666699"/>
              </a:solidFill>
            </a:endParaRPr>
          </a:p>
          <a:p>
            <a:pPr>
              <a:buFont typeface="Wingdings" charset="2"/>
              <a:buChar char="ü"/>
            </a:pPr>
            <a:r>
              <a:rPr lang="en-US" dirty="0" smtClean="0">
                <a:solidFill>
                  <a:schemeClr val="accent3"/>
                </a:solidFill>
              </a:rPr>
              <a:t>Do </a:t>
            </a:r>
            <a:r>
              <a:rPr lang="en-US" dirty="0">
                <a:solidFill>
                  <a:schemeClr val="accent3"/>
                </a:solidFill>
              </a:rPr>
              <a:t>not under any circumstances worry about your artistic </a:t>
            </a:r>
            <a:r>
              <a:rPr lang="en-US" dirty="0" smtClean="0">
                <a:solidFill>
                  <a:schemeClr val="accent3"/>
                </a:solidFill>
              </a:rPr>
              <a:t>ability!!! </a:t>
            </a:r>
          </a:p>
          <a:p>
            <a:pPr>
              <a:buFont typeface="Wingdings" charset="2"/>
              <a:buChar char="ü"/>
            </a:pPr>
            <a:r>
              <a:rPr lang="en-US" dirty="0" smtClean="0">
                <a:solidFill>
                  <a:schemeClr val="accent3"/>
                </a:solidFill>
              </a:rPr>
              <a:t>Stick </a:t>
            </a:r>
            <a:r>
              <a:rPr lang="en-US" dirty="0">
                <a:solidFill>
                  <a:schemeClr val="accent3"/>
                </a:solidFill>
              </a:rPr>
              <a:t>figures with cartoon bubbles to indicate dialog are perfectly </a:t>
            </a:r>
            <a:r>
              <a:rPr lang="en-US" dirty="0" smtClean="0">
                <a:solidFill>
                  <a:schemeClr val="accent3"/>
                </a:solidFill>
              </a:rPr>
              <a:t>adequate </a:t>
            </a:r>
          </a:p>
        </p:txBody>
      </p:sp>
    </p:spTree>
    <p:extLst>
      <p:ext uri="{BB962C8B-B14F-4D97-AF65-F5344CB8AC3E}">
        <p14:creationId xmlns:p14="http://schemas.microsoft.com/office/powerpoint/2010/main" val="19008911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12444" y="641156"/>
            <a:ext cx="2637632" cy="1757931"/>
          </a:xfrm>
          <a:prstGeom prst="rect">
            <a:avLst/>
          </a:prstGeom>
          <a:noFill/>
          <a:ln w="9525">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43556" y="273886"/>
            <a:ext cx="5030115" cy="307777"/>
          </a:xfrm>
          <a:prstGeom prst="rect">
            <a:avLst/>
          </a:prstGeom>
          <a:noFill/>
        </p:spPr>
        <p:txBody>
          <a:bodyPr wrap="square" rtlCol="0" anchor="b">
            <a:spAutoFit/>
          </a:bodyPr>
          <a:lstStyle/>
          <a:p>
            <a:r>
              <a:rPr lang="en-US" sz="1400" dirty="0" smtClean="0">
                <a:latin typeface="Arial" pitchFamily="34" charset="0"/>
                <a:cs typeface="Arial" pitchFamily="34" charset="0"/>
              </a:rPr>
              <a:t>Your Idea Title Here</a:t>
            </a:r>
            <a:endParaRPr lang="en-US" sz="1400" dirty="0">
              <a:latin typeface="Arial" pitchFamily="34" charset="0"/>
              <a:cs typeface="Arial" pitchFamily="34" charset="0"/>
            </a:endParaRPr>
          </a:p>
        </p:txBody>
      </p:sp>
      <p:sp>
        <p:nvSpPr>
          <p:cNvPr id="11" name="Rectangle 10"/>
          <p:cNvSpPr/>
          <p:nvPr/>
        </p:nvSpPr>
        <p:spPr>
          <a:xfrm>
            <a:off x="3213839" y="647379"/>
            <a:ext cx="2637632" cy="1757931"/>
          </a:xfrm>
          <a:prstGeom prst="rect">
            <a:avLst/>
          </a:prstGeom>
          <a:noFill/>
          <a:ln w="9525">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15234" y="653601"/>
            <a:ext cx="2637632" cy="1757931"/>
          </a:xfrm>
          <a:prstGeom prst="rect">
            <a:avLst/>
          </a:prstGeom>
          <a:noFill/>
          <a:ln w="9525">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2444" y="3836213"/>
            <a:ext cx="2637632" cy="1757931"/>
          </a:xfrm>
          <a:prstGeom prst="rect">
            <a:avLst/>
          </a:prstGeom>
          <a:noFill/>
          <a:ln w="9525">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213839" y="3842436"/>
            <a:ext cx="2637632" cy="1757931"/>
          </a:xfrm>
          <a:prstGeom prst="rect">
            <a:avLst/>
          </a:prstGeom>
          <a:noFill/>
          <a:ln w="9525">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115234" y="3848659"/>
            <a:ext cx="2637632" cy="1757931"/>
          </a:xfrm>
          <a:prstGeom prst="rect">
            <a:avLst/>
          </a:prstGeom>
          <a:noFill/>
          <a:ln w="9525">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12444" y="2926074"/>
            <a:ext cx="2637632" cy="407213"/>
            <a:chOff x="312444" y="2113635"/>
            <a:chExt cx="2637632" cy="305410"/>
          </a:xfrm>
        </p:grpSpPr>
        <p:cxnSp>
          <p:nvCxnSpPr>
            <p:cNvPr id="3" name="Straight Connector 2"/>
            <p:cNvCxnSpPr/>
            <p:nvPr/>
          </p:nvCxnSpPr>
          <p:spPr>
            <a:xfrm>
              <a:off x="312444" y="2113635"/>
              <a:ext cx="26376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12444" y="2419045"/>
              <a:ext cx="26376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3221931" y="2924683"/>
            <a:ext cx="2637632" cy="407213"/>
            <a:chOff x="312444" y="2113635"/>
            <a:chExt cx="2637632" cy="305410"/>
          </a:xfrm>
        </p:grpSpPr>
        <p:cxnSp>
          <p:nvCxnSpPr>
            <p:cNvPr id="28" name="Straight Connector 27"/>
            <p:cNvCxnSpPr/>
            <p:nvPr/>
          </p:nvCxnSpPr>
          <p:spPr>
            <a:xfrm>
              <a:off x="312444" y="2113635"/>
              <a:ext cx="26376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12444" y="2419045"/>
              <a:ext cx="26376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6131418" y="2923292"/>
            <a:ext cx="2637632" cy="407213"/>
            <a:chOff x="312444" y="2113635"/>
            <a:chExt cx="2637632" cy="305410"/>
          </a:xfrm>
        </p:grpSpPr>
        <p:cxnSp>
          <p:nvCxnSpPr>
            <p:cNvPr id="31" name="Straight Connector 30"/>
            <p:cNvCxnSpPr/>
            <p:nvPr/>
          </p:nvCxnSpPr>
          <p:spPr>
            <a:xfrm>
              <a:off x="312444" y="2113635"/>
              <a:ext cx="26376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12444" y="2419045"/>
              <a:ext cx="26376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311257" y="6058480"/>
            <a:ext cx="2637632" cy="407213"/>
            <a:chOff x="312444" y="2113635"/>
            <a:chExt cx="2637632" cy="305410"/>
          </a:xfrm>
        </p:grpSpPr>
        <p:cxnSp>
          <p:nvCxnSpPr>
            <p:cNvPr id="34" name="Straight Connector 33"/>
            <p:cNvCxnSpPr/>
            <p:nvPr/>
          </p:nvCxnSpPr>
          <p:spPr>
            <a:xfrm>
              <a:off x="312444" y="2113635"/>
              <a:ext cx="26376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12444" y="2419045"/>
              <a:ext cx="26376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3220744" y="6057090"/>
            <a:ext cx="2637632" cy="407213"/>
            <a:chOff x="312444" y="2113635"/>
            <a:chExt cx="2637632" cy="305410"/>
          </a:xfrm>
        </p:grpSpPr>
        <p:cxnSp>
          <p:nvCxnSpPr>
            <p:cNvPr id="37" name="Straight Connector 36"/>
            <p:cNvCxnSpPr/>
            <p:nvPr/>
          </p:nvCxnSpPr>
          <p:spPr>
            <a:xfrm>
              <a:off x="312444" y="2113635"/>
              <a:ext cx="26376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12444" y="2419045"/>
              <a:ext cx="26376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6130231" y="6055699"/>
            <a:ext cx="2637632" cy="407213"/>
            <a:chOff x="312444" y="2113635"/>
            <a:chExt cx="2637632" cy="305410"/>
          </a:xfrm>
        </p:grpSpPr>
        <p:cxnSp>
          <p:nvCxnSpPr>
            <p:cNvPr id="40" name="Straight Connector 39"/>
            <p:cNvCxnSpPr/>
            <p:nvPr/>
          </p:nvCxnSpPr>
          <p:spPr>
            <a:xfrm>
              <a:off x="312444" y="2113635"/>
              <a:ext cx="26376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12444" y="2419045"/>
              <a:ext cx="26376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964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Storyboard for Home automation system</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t="-14687" b="-14687"/>
          <a:stretch>
            <a:fillRect/>
          </a:stretch>
        </p:blipFill>
        <p:spPr bwMode="auto">
          <a:prstGeom prst="rect">
            <a:avLst/>
          </a:prstGeom>
          <a:noFill/>
          <a:ln>
            <a:noFill/>
          </a:ln>
        </p:spPr>
      </p:pic>
    </p:spTree>
    <p:extLst>
      <p:ext uri="{BB962C8B-B14F-4D97-AF65-F5344CB8AC3E}">
        <p14:creationId xmlns:p14="http://schemas.microsoft.com/office/powerpoint/2010/main" val="35607389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your Storyboard to Users</a:t>
            </a:r>
            <a:endParaRPr lang="en-US" dirty="0"/>
          </a:p>
        </p:txBody>
      </p:sp>
      <p:sp>
        <p:nvSpPr>
          <p:cNvPr id="3" name="Content Placeholder 2"/>
          <p:cNvSpPr>
            <a:spLocks noGrp="1"/>
          </p:cNvSpPr>
          <p:nvPr>
            <p:ph idx="1"/>
          </p:nvPr>
        </p:nvSpPr>
        <p:spPr/>
        <p:txBody>
          <a:bodyPr/>
          <a:lstStyle/>
          <a:p>
            <a:pPr>
              <a:buFont typeface="Wingdings" charset="2"/>
              <a:buChar char="§"/>
            </a:pPr>
            <a:r>
              <a:rPr lang="en-US" dirty="0">
                <a:solidFill>
                  <a:schemeClr val="accent5"/>
                </a:solidFill>
              </a:rPr>
              <a:t>T</a:t>
            </a:r>
            <a:r>
              <a:rPr lang="en-US" dirty="0" smtClean="0">
                <a:solidFill>
                  <a:schemeClr val="accent5"/>
                </a:solidFill>
              </a:rPr>
              <a:t>ake </a:t>
            </a:r>
            <a:r>
              <a:rPr lang="en-US" dirty="0">
                <a:solidFill>
                  <a:schemeClr val="accent5"/>
                </a:solidFill>
              </a:rPr>
              <a:t>your prototype out and test it with </a:t>
            </a:r>
            <a:r>
              <a:rPr lang="en-US" dirty="0" smtClean="0">
                <a:solidFill>
                  <a:schemeClr val="accent5"/>
                </a:solidFill>
              </a:rPr>
              <a:t>your target groups</a:t>
            </a:r>
          </a:p>
          <a:p>
            <a:pPr>
              <a:buFont typeface="Wingdings" charset="2"/>
              <a:buChar char="§"/>
            </a:pPr>
            <a:r>
              <a:rPr lang="en-US" dirty="0" smtClean="0">
                <a:solidFill>
                  <a:schemeClr val="accent1">
                    <a:lumMod val="75000"/>
                  </a:schemeClr>
                </a:solidFill>
              </a:rPr>
              <a:t>Put </a:t>
            </a:r>
            <a:r>
              <a:rPr lang="en-US" dirty="0">
                <a:solidFill>
                  <a:schemeClr val="accent1">
                    <a:lumMod val="75000"/>
                  </a:schemeClr>
                </a:solidFill>
              </a:rPr>
              <a:t>it in their hands and ask them what they make of </a:t>
            </a:r>
            <a:r>
              <a:rPr lang="en-US" dirty="0" smtClean="0">
                <a:solidFill>
                  <a:schemeClr val="accent1">
                    <a:lumMod val="75000"/>
                  </a:schemeClr>
                </a:solidFill>
              </a:rPr>
              <a:t>it </a:t>
            </a:r>
          </a:p>
          <a:p>
            <a:pPr>
              <a:buFont typeface="Wingdings" charset="2"/>
              <a:buChar char="§"/>
            </a:pPr>
            <a:r>
              <a:rPr lang="en-US" dirty="0" smtClean="0">
                <a:solidFill>
                  <a:schemeClr val="accent6"/>
                </a:solidFill>
              </a:rPr>
              <a:t>Record their feedback and ideally use it to revise your storyboard</a:t>
            </a:r>
            <a:endParaRPr lang="en-US" dirty="0">
              <a:solidFill>
                <a:schemeClr val="accent6"/>
              </a:solidFill>
            </a:endParaRPr>
          </a:p>
          <a:p>
            <a:endParaRPr lang="en-US" dirty="0"/>
          </a:p>
        </p:txBody>
      </p:sp>
    </p:spTree>
    <p:extLst>
      <p:ext uri="{BB962C8B-B14F-4D97-AF65-F5344CB8AC3E}">
        <p14:creationId xmlns:p14="http://schemas.microsoft.com/office/powerpoint/2010/main" val="22616835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get Feedback on a Storyboard</a:t>
            </a:r>
            <a:endParaRPr lang="en-US" dirty="0"/>
          </a:p>
        </p:txBody>
      </p:sp>
      <p:sp>
        <p:nvSpPr>
          <p:cNvPr id="3" name="Content Placeholder 2"/>
          <p:cNvSpPr>
            <a:spLocks noGrp="1"/>
          </p:cNvSpPr>
          <p:nvPr>
            <p:ph idx="1"/>
          </p:nvPr>
        </p:nvSpPr>
        <p:spPr/>
        <p:txBody>
          <a:bodyPr>
            <a:normAutofit/>
          </a:bodyPr>
          <a:lstStyle/>
          <a:p>
            <a:pPr>
              <a:buFont typeface="Wingdings" charset="2"/>
              <a:buChar char="ü"/>
            </a:pPr>
            <a:r>
              <a:rPr lang="en-US" dirty="0" smtClean="0">
                <a:solidFill>
                  <a:schemeClr val="accent3"/>
                </a:solidFill>
              </a:rPr>
              <a:t>Interviews, Focus Groups, Expert Interview</a:t>
            </a:r>
            <a:endParaRPr lang="en-US" dirty="0">
              <a:solidFill>
                <a:schemeClr val="accent3"/>
              </a:solidFill>
            </a:endParaRPr>
          </a:p>
          <a:p>
            <a:pPr>
              <a:buFont typeface="Wingdings" charset="2"/>
              <a:buChar char="ü"/>
            </a:pPr>
            <a:r>
              <a:rPr lang="en-US" dirty="0" smtClean="0">
                <a:solidFill>
                  <a:schemeClr val="accent3"/>
                </a:solidFill>
              </a:rPr>
              <a:t>Ensure you capture </a:t>
            </a:r>
            <a:r>
              <a:rPr lang="en-US" dirty="0">
                <a:solidFill>
                  <a:schemeClr val="accent3"/>
                </a:solidFill>
              </a:rPr>
              <a:t>honest </a:t>
            </a:r>
            <a:r>
              <a:rPr lang="en-US" dirty="0" smtClean="0">
                <a:solidFill>
                  <a:schemeClr val="accent3"/>
                </a:solidFill>
              </a:rPr>
              <a:t>feedback </a:t>
            </a:r>
          </a:p>
          <a:p>
            <a:pPr lvl="1">
              <a:buFont typeface="Wingdings" charset="2"/>
              <a:buChar char="ü"/>
            </a:pPr>
            <a:r>
              <a:rPr lang="en-US" dirty="0">
                <a:solidFill>
                  <a:schemeClr val="accent3"/>
                </a:solidFill>
              </a:rPr>
              <a:t>A</a:t>
            </a:r>
            <a:r>
              <a:rPr lang="en-US" dirty="0" smtClean="0">
                <a:solidFill>
                  <a:schemeClr val="accent3"/>
                </a:solidFill>
              </a:rPr>
              <a:t>ssure people </a:t>
            </a:r>
            <a:r>
              <a:rPr lang="en-US" dirty="0">
                <a:solidFill>
                  <a:schemeClr val="accent3"/>
                </a:solidFill>
              </a:rPr>
              <a:t>that this is only a tool by which to learn and that you welcome honest, even negative </a:t>
            </a:r>
            <a:r>
              <a:rPr lang="en-US" dirty="0" smtClean="0">
                <a:solidFill>
                  <a:schemeClr val="accent3"/>
                </a:solidFill>
              </a:rPr>
              <a:t>feedback</a:t>
            </a:r>
            <a:endParaRPr lang="en-US" dirty="0">
              <a:solidFill>
                <a:schemeClr val="accent3"/>
              </a:solidFill>
            </a:endParaRPr>
          </a:p>
          <a:p>
            <a:pPr>
              <a:buFont typeface="Wingdings" charset="2"/>
              <a:buChar char="ü"/>
            </a:pPr>
            <a:r>
              <a:rPr lang="en-US" dirty="0" smtClean="0">
                <a:solidFill>
                  <a:schemeClr val="accent3"/>
                </a:solidFill>
              </a:rPr>
              <a:t>Share </a:t>
            </a:r>
            <a:r>
              <a:rPr lang="en-US" dirty="0">
                <a:solidFill>
                  <a:schemeClr val="accent3"/>
                </a:solidFill>
              </a:rPr>
              <a:t>with lots of people so that you get a variety of </a:t>
            </a:r>
            <a:r>
              <a:rPr lang="en-US" dirty="0" smtClean="0">
                <a:solidFill>
                  <a:schemeClr val="accent3"/>
                </a:solidFill>
              </a:rPr>
              <a:t>reactions </a:t>
            </a:r>
          </a:p>
          <a:p>
            <a:pPr>
              <a:buFont typeface="Wingdings" charset="2"/>
              <a:buChar char="ü"/>
            </a:pPr>
            <a:r>
              <a:rPr lang="en-US" dirty="0" smtClean="0">
                <a:solidFill>
                  <a:schemeClr val="accent3"/>
                </a:solidFill>
              </a:rPr>
              <a:t>Make </a:t>
            </a:r>
            <a:r>
              <a:rPr lang="en-US" dirty="0">
                <a:solidFill>
                  <a:schemeClr val="accent3"/>
                </a:solidFill>
              </a:rPr>
              <a:t>sure you’re capturing a cross-section of potential </a:t>
            </a:r>
            <a:r>
              <a:rPr lang="en-US" dirty="0" smtClean="0">
                <a:solidFill>
                  <a:schemeClr val="accent3"/>
                </a:solidFill>
              </a:rPr>
              <a:t>users</a:t>
            </a:r>
            <a:endParaRPr lang="en-US" dirty="0">
              <a:solidFill>
                <a:schemeClr val="accent3"/>
              </a:solidFill>
            </a:endParaRPr>
          </a:p>
          <a:p>
            <a:pPr>
              <a:buFont typeface="Wingdings" charset="2"/>
              <a:buChar char="ü"/>
            </a:pPr>
            <a:r>
              <a:rPr lang="en-US" dirty="0" smtClean="0">
                <a:solidFill>
                  <a:schemeClr val="accent3"/>
                </a:solidFill>
              </a:rPr>
              <a:t>Write </a:t>
            </a:r>
            <a:r>
              <a:rPr lang="en-US" dirty="0">
                <a:solidFill>
                  <a:schemeClr val="accent3"/>
                </a:solidFill>
              </a:rPr>
              <a:t>down the feedback you hear and use this opportunity </a:t>
            </a:r>
            <a:r>
              <a:rPr lang="en-US" dirty="0" smtClean="0">
                <a:solidFill>
                  <a:schemeClr val="accent3"/>
                </a:solidFill>
              </a:rPr>
              <a:t>to revise </a:t>
            </a:r>
            <a:r>
              <a:rPr lang="en-US" dirty="0">
                <a:solidFill>
                  <a:schemeClr val="accent3"/>
                </a:solidFill>
              </a:rPr>
              <a:t>your ideas </a:t>
            </a:r>
            <a:r>
              <a:rPr lang="en-US" dirty="0" smtClean="0">
                <a:solidFill>
                  <a:schemeClr val="accent3"/>
                </a:solidFill>
              </a:rPr>
              <a:t>further </a:t>
            </a:r>
            <a:endParaRPr lang="en-US" dirty="0">
              <a:solidFill>
                <a:schemeClr val="accent3"/>
              </a:solidFill>
            </a:endParaRPr>
          </a:p>
          <a:p>
            <a:endParaRPr lang="en-US" dirty="0"/>
          </a:p>
        </p:txBody>
      </p:sp>
    </p:spTree>
    <p:extLst>
      <p:ext uri="{BB962C8B-B14F-4D97-AF65-F5344CB8AC3E}">
        <p14:creationId xmlns:p14="http://schemas.microsoft.com/office/powerpoint/2010/main" val="1302304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Community Problem You Want to Solve</a:t>
            </a:r>
            <a:endParaRPr lang="en-US" dirty="0"/>
          </a:p>
        </p:txBody>
      </p:sp>
      <p:sp>
        <p:nvSpPr>
          <p:cNvPr id="3" name="Content Placeholder 2"/>
          <p:cNvSpPr>
            <a:spLocks noGrp="1"/>
          </p:cNvSpPr>
          <p:nvPr>
            <p:ph idx="1"/>
          </p:nvPr>
        </p:nvSpPr>
        <p:spPr/>
        <p:txBody>
          <a:bodyPr/>
          <a:lstStyle/>
          <a:p>
            <a:r>
              <a:rPr lang="en-US" dirty="0"/>
              <a:t>I</a:t>
            </a:r>
            <a:r>
              <a:rPr lang="en-US" dirty="0" smtClean="0"/>
              <a:t>dentify </a:t>
            </a:r>
            <a:r>
              <a:rPr lang="en-US" dirty="0"/>
              <a:t>the problem or </a:t>
            </a:r>
            <a:r>
              <a:rPr lang="en-US" dirty="0" smtClean="0"/>
              <a:t>issue</a:t>
            </a:r>
            <a:endParaRPr lang="en-US" dirty="0"/>
          </a:p>
          <a:p>
            <a:r>
              <a:rPr lang="en-US" dirty="0"/>
              <a:t>U</a:t>
            </a:r>
            <a:r>
              <a:rPr lang="en-US" dirty="0" smtClean="0"/>
              <a:t>nderstand </a:t>
            </a:r>
            <a:r>
              <a:rPr lang="en-US" dirty="0"/>
              <a:t>what’s at the heart of a </a:t>
            </a:r>
            <a:r>
              <a:rPr lang="en-US" dirty="0" smtClean="0"/>
              <a:t>problem</a:t>
            </a:r>
            <a:endParaRPr lang="en-US" dirty="0"/>
          </a:p>
          <a:p>
            <a:r>
              <a:rPr lang="en-US" dirty="0"/>
              <a:t>D</a:t>
            </a:r>
            <a:r>
              <a:rPr lang="en-US" dirty="0" smtClean="0"/>
              <a:t>etermine </a:t>
            </a:r>
            <a:r>
              <a:rPr lang="en-US" dirty="0"/>
              <a:t>barriers and resources associated with addressing the </a:t>
            </a:r>
            <a:r>
              <a:rPr lang="en-US" dirty="0" smtClean="0"/>
              <a:t>problem</a:t>
            </a:r>
            <a:endParaRPr lang="en-US" dirty="0"/>
          </a:p>
          <a:p>
            <a:pPr marL="0" indent="0" algn="ctr">
              <a:buNone/>
            </a:pPr>
            <a:r>
              <a:rPr lang="en-US" b="1" dirty="0" smtClean="0">
                <a:solidFill>
                  <a:schemeClr val="accent1">
                    <a:lumMod val="60000"/>
                    <a:lumOff val="40000"/>
                  </a:schemeClr>
                </a:solidFill>
              </a:rPr>
              <a:t>Be </a:t>
            </a:r>
            <a:r>
              <a:rPr lang="en-US" b="1" dirty="0">
                <a:solidFill>
                  <a:schemeClr val="accent1">
                    <a:lumMod val="60000"/>
                    <a:lumOff val="40000"/>
                  </a:schemeClr>
                </a:solidFill>
              </a:rPr>
              <a:t>Loyal to the Problem, not the Idea</a:t>
            </a:r>
          </a:p>
          <a:p>
            <a:endParaRPr lang="en-US" b="1" dirty="0">
              <a:solidFill>
                <a:schemeClr val="accent1">
                  <a:lumMod val="60000"/>
                  <a:lumOff val="40000"/>
                </a:schemeClr>
              </a:solidFill>
            </a:endParaRPr>
          </a:p>
          <a:p>
            <a:endParaRPr lang="en-US" dirty="0"/>
          </a:p>
          <a:p>
            <a:endParaRPr lang="en-US" dirty="0"/>
          </a:p>
        </p:txBody>
      </p:sp>
    </p:spTree>
    <p:extLst>
      <p:ext uri="{BB962C8B-B14F-4D97-AF65-F5344CB8AC3E}">
        <p14:creationId xmlns:p14="http://schemas.microsoft.com/office/powerpoint/2010/main" val="1611390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this problem exist/What has caused this problem?</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666699"/>
                </a:solidFill>
              </a:rPr>
              <a:t>Will help to point to solutions</a:t>
            </a:r>
          </a:p>
          <a:p>
            <a:r>
              <a:rPr lang="en-US" dirty="0" smtClean="0"/>
              <a:t>Problem: Poor nutrition in a community</a:t>
            </a:r>
          </a:p>
          <a:p>
            <a:r>
              <a:rPr lang="en-US" dirty="0" smtClean="0"/>
              <a:t>Solution is different if the problem is due to </a:t>
            </a:r>
          </a:p>
          <a:p>
            <a:pPr lvl="1">
              <a:buFont typeface="Wingdings" charset="2"/>
              <a:buChar char="ü"/>
            </a:pPr>
            <a:r>
              <a:rPr lang="en-US" dirty="0" smtClean="0"/>
              <a:t>lack of money </a:t>
            </a:r>
          </a:p>
          <a:p>
            <a:pPr lvl="1">
              <a:buFont typeface="Wingdings" charset="2"/>
              <a:buChar char="ü"/>
            </a:pPr>
            <a:r>
              <a:rPr lang="en-US" dirty="0" smtClean="0"/>
              <a:t>lack of knowledge about which foods are nutritious </a:t>
            </a:r>
          </a:p>
          <a:p>
            <a:pPr lvl="1">
              <a:buFont typeface="Wingdings" charset="2"/>
              <a:buChar char="ü"/>
            </a:pPr>
            <a:r>
              <a:rPr lang="en-US" dirty="0" smtClean="0"/>
              <a:t>or a combination of the two</a:t>
            </a:r>
          </a:p>
        </p:txBody>
      </p:sp>
    </p:spTree>
    <p:extLst>
      <p:ext uri="{BB962C8B-B14F-4D97-AF65-F5344CB8AC3E}">
        <p14:creationId xmlns:p14="http://schemas.microsoft.com/office/powerpoint/2010/main" val="2922760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“But Why” Technique for examining issues</a:t>
            </a:r>
            <a:endParaRPr lang="en-US" dirty="0"/>
          </a:p>
        </p:txBody>
      </p:sp>
      <p:sp>
        <p:nvSpPr>
          <p:cNvPr id="3" name="Content Placeholder 2"/>
          <p:cNvSpPr>
            <a:spLocks noGrp="1"/>
          </p:cNvSpPr>
          <p:nvPr>
            <p:ph idx="1"/>
          </p:nvPr>
        </p:nvSpPr>
        <p:spPr/>
        <p:txBody>
          <a:bodyPr/>
          <a:lstStyle/>
          <a:p>
            <a:r>
              <a:rPr lang="en-US" dirty="0" smtClean="0"/>
              <a:t>Technique for examining a </a:t>
            </a:r>
            <a:r>
              <a:rPr lang="en-US" dirty="0"/>
              <a:t>community problem by asking what caused it. Each time </a:t>
            </a:r>
            <a:r>
              <a:rPr lang="en-US" dirty="0" smtClean="0"/>
              <a:t>there is an answer about why there is a problem, ask yourself, "</a:t>
            </a:r>
            <a:r>
              <a:rPr lang="en-US" dirty="0"/>
              <a:t>But why</a:t>
            </a:r>
            <a:r>
              <a:rPr lang="en-US" dirty="0" smtClean="0"/>
              <a:t>?”</a:t>
            </a:r>
          </a:p>
        </p:txBody>
      </p:sp>
    </p:spTree>
    <p:extLst>
      <p:ext uri="{BB962C8B-B14F-4D97-AF65-F5344CB8AC3E}">
        <p14:creationId xmlns:p14="http://schemas.microsoft.com/office/powerpoint/2010/main" val="4257900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468406"/>
          </a:xfrm>
        </p:spPr>
        <p:txBody>
          <a:bodyPr/>
          <a:lstStyle/>
          <a:p>
            <a:pPr algn="ctr"/>
            <a:r>
              <a:rPr lang="en-US" dirty="0" smtClean="0"/>
              <a:t>Poor nutrition in our neighbourhood</a:t>
            </a:r>
            <a:endParaRPr lang="en-US" dirty="0"/>
          </a:p>
        </p:txBody>
      </p:sp>
      <p:sp>
        <p:nvSpPr>
          <p:cNvPr id="3" name="Content Placeholder 2"/>
          <p:cNvSpPr>
            <a:spLocks noGrp="1"/>
          </p:cNvSpPr>
          <p:nvPr>
            <p:ph idx="1"/>
          </p:nvPr>
        </p:nvSpPr>
        <p:spPr>
          <a:xfrm>
            <a:off x="498474" y="1143000"/>
            <a:ext cx="7556313" cy="5372100"/>
          </a:xfrm>
        </p:spPr>
        <p:txBody>
          <a:bodyPr numCol="1">
            <a:normAutofit/>
          </a:bodyPr>
          <a:lstStyle/>
          <a:p>
            <a:pPr marL="0" indent="0" algn="ctr">
              <a:buNone/>
            </a:pPr>
            <a:endParaRPr lang="tr-TR" dirty="0"/>
          </a:p>
          <a:p>
            <a:pPr marL="0" indent="0" algn="ctr">
              <a:buNone/>
            </a:pPr>
            <a:r>
              <a:rPr lang="tr-TR" dirty="0" err="1">
                <a:solidFill>
                  <a:srgbClr val="B465BB"/>
                </a:solidFill>
              </a:rPr>
              <a:t>Q</a:t>
            </a:r>
            <a:r>
              <a:rPr lang="tr-TR" dirty="0">
                <a:solidFill>
                  <a:srgbClr val="B465BB"/>
                </a:solidFill>
              </a:rPr>
              <a:t>: </a:t>
            </a:r>
            <a:r>
              <a:rPr lang="tr-TR" dirty="0" err="1" smtClean="0">
                <a:solidFill>
                  <a:srgbClr val="B465BB"/>
                </a:solidFill>
              </a:rPr>
              <a:t>Why</a:t>
            </a:r>
            <a:r>
              <a:rPr lang="tr-TR" dirty="0" smtClean="0">
                <a:solidFill>
                  <a:srgbClr val="B465BB"/>
                </a:solidFill>
              </a:rPr>
              <a:t> </a:t>
            </a:r>
            <a:r>
              <a:rPr lang="tr-TR" dirty="0" err="1" smtClean="0">
                <a:solidFill>
                  <a:srgbClr val="B465BB"/>
                </a:solidFill>
              </a:rPr>
              <a:t>don’t</a:t>
            </a:r>
            <a:r>
              <a:rPr lang="tr-TR" dirty="0" smtClean="0">
                <a:solidFill>
                  <a:srgbClr val="B465BB"/>
                </a:solidFill>
              </a:rPr>
              <a:t> </a:t>
            </a:r>
            <a:r>
              <a:rPr lang="tr-TR" dirty="0" err="1" smtClean="0">
                <a:solidFill>
                  <a:srgbClr val="B465BB"/>
                </a:solidFill>
              </a:rPr>
              <a:t>people</a:t>
            </a:r>
            <a:r>
              <a:rPr lang="tr-TR" dirty="0" smtClean="0">
                <a:solidFill>
                  <a:srgbClr val="B465BB"/>
                </a:solidFill>
              </a:rPr>
              <a:t> </a:t>
            </a:r>
            <a:r>
              <a:rPr lang="tr-TR" dirty="0" err="1" smtClean="0">
                <a:solidFill>
                  <a:srgbClr val="B465BB"/>
                </a:solidFill>
              </a:rPr>
              <a:t>eat</a:t>
            </a:r>
            <a:r>
              <a:rPr lang="tr-TR" dirty="0" smtClean="0">
                <a:solidFill>
                  <a:srgbClr val="B465BB"/>
                </a:solidFill>
              </a:rPr>
              <a:t> </a:t>
            </a:r>
            <a:r>
              <a:rPr lang="tr-TR" dirty="0" err="1" smtClean="0">
                <a:solidFill>
                  <a:srgbClr val="B465BB"/>
                </a:solidFill>
              </a:rPr>
              <a:t>healthily</a:t>
            </a:r>
            <a:r>
              <a:rPr lang="tr-TR" dirty="0" smtClean="0">
                <a:solidFill>
                  <a:srgbClr val="B465BB"/>
                </a:solidFill>
              </a:rPr>
              <a:t>?</a:t>
            </a:r>
            <a:endParaRPr lang="tr-TR" dirty="0">
              <a:solidFill>
                <a:srgbClr val="B465BB"/>
              </a:solidFill>
            </a:endParaRPr>
          </a:p>
          <a:p>
            <a:pPr marL="0" indent="0" algn="ctr">
              <a:buNone/>
            </a:pPr>
            <a:r>
              <a:rPr lang="tr-TR" dirty="0" err="1" smtClean="0">
                <a:solidFill>
                  <a:schemeClr val="tx1"/>
                </a:solidFill>
              </a:rPr>
              <a:t>Because</a:t>
            </a:r>
            <a:r>
              <a:rPr lang="tr-TR" dirty="0" smtClean="0">
                <a:solidFill>
                  <a:schemeClr val="tx1"/>
                </a:solidFill>
              </a:rPr>
              <a:t> </a:t>
            </a:r>
            <a:r>
              <a:rPr lang="tr-TR" dirty="0" err="1" smtClean="0">
                <a:solidFill>
                  <a:schemeClr val="tx1"/>
                </a:solidFill>
              </a:rPr>
              <a:t>people</a:t>
            </a:r>
            <a:r>
              <a:rPr lang="tr-TR" dirty="0" smtClean="0">
                <a:solidFill>
                  <a:schemeClr val="tx1"/>
                </a:solidFill>
              </a:rPr>
              <a:t> </a:t>
            </a:r>
            <a:r>
              <a:rPr lang="tr-TR" dirty="0" err="1" smtClean="0">
                <a:solidFill>
                  <a:schemeClr val="tx1"/>
                </a:solidFill>
              </a:rPr>
              <a:t>are</a:t>
            </a:r>
            <a:r>
              <a:rPr lang="tr-TR" dirty="0" smtClean="0">
                <a:solidFill>
                  <a:schemeClr val="tx1"/>
                </a:solidFill>
              </a:rPr>
              <a:t> not sure </a:t>
            </a:r>
            <a:r>
              <a:rPr lang="tr-TR" dirty="0" err="1" smtClean="0">
                <a:solidFill>
                  <a:schemeClr val="tx1"/>
                </a:solidFill>
              </a:rPr>
              <a:t>which</a:t>
            </a:r>
            <a:r>
              <a:rPr lang="tr-TR" dirty="0" smtClean="0">
                <a:solidFill>
                  <a:schemeClr val="tx1"/>
                </a:solidFill>
              </a:rPr>
              <a:t> </a:t>
            </a:r>
            <a:r>
              <a:rPr lang="tr-TR" dirty="0" err="1" smtClean="0">
                <a:solidFill>
                  <a:schemeClr val="tx1"/>
                </a:solidFill>
              </a:rPr>
              <a:t>food</a:t>
            </a:r>
            <a:r>
              <a:rPr lang="tr-TR" dirty="0" smtClean="0">
                <a:solidFill>
                  <a:schemeClr val="tx1"/>
                </a:solidFill>
              </a:rPr>
              <a:t> </a:t>
            </a:r>
            <a:r>
              <a:rPr lang="tr-TR" dirty="0" err="1" smtClean="0">
                <a:solidFill>
                  <a:schemeClr val="tx1"/>
                </a:solidFill>
              </a:rPr>
              <a:t>options</a:t>
            </a:r>
            <a:r>
              <a:rPr lang="tr-TR" dirty="0" smtClean="0">
                <a:solidFill>
                  <a:schemeClr val="tx1"/>
                </a:solidFill>
              </a:rPr>
              <a:t> </a:t>
            </a:r>
            <a:r>
              <a:rPr lang="tr-TR" dirty="0" err="1" smtClean="0">
                <a:solidFill>
                  <a:schemeClr val="tx1"/>
                </a:solidFill>
              </a:rPr>
              <a:t>are</a:t>
            </a:r>
            <a:r>
              <a:rPr lang="tr-TR" dirty="0" smtClean="0">
                <a:solidFill>
                  <a:schemeClr val="tx1"/>
                </a:solidFill>
              </a:rPr>
              <a:t> </a:t>
            </a:r>
            <a:r>
              <a:rPr lang="tr-TR" dirty="0" err="1" smtClean="0">
                <a:solidFill>
                  <a:schemeClr val="tx1"/>
                </a:solidFill>
              </a:rPr>
              <a:t>best</a:t>
            </a:r>
            <a:r>
              <a:rPr lang="tr-TR" dirty="0" smtClean="0">
                <a:solidFill>
                  <a:schemeClr val="tx1"/>
                </a:solidFill>
              </a:rPr>
              <a:t> </a:t>
            </a:r>
            <a:r>
              <a:rPr lang="tr-TR" dirty="0" err="1" smtClean="0">
                <a:solidFill>
                  <a:schemeClr val="tx1"/>
                </a:solidFill>
              </a:rPr>
              <a:t>for</a:t>
            </a:r>
            <a:r>
              <a:rPr lang="tr-TR" dirty="0" smtClean="0">
                <a:solidFill>
                  <a:schemeClr val="tx1"/>
                </a:solidFill>
              </a:rPr>
              <a:t> </a:t>
            </a:r>
            <a:r>
              <a:rPr lang="tr-TR" dirty="0" err="1" smtClean="0">
                <a:solidFill>
                  <a:schemeClr val="tx1"/>
                </a:solidFill>
              </a:rPr>
              <a:t>good</a:t>
            </a:r>
            <a:r>
              <a:rPr lang="tr-TR" dirty="0" smtClean="0">
                <a:solidFill>
                  <a:schemeClr val="tx1"/>
                </a:solidFill>
              </a:rPr>
              <a:t> </a:t>
            </a:r>
            <a:r>
              <a:rPr lang="tr-TR" dirty="0" err="1" smtClean="0">
                <a:solidFill>
                  <a:schemeClr val="tx1"/>
                </a:solidFill>
              </a:rPr>
              <a:t>nutrition</a:t>
            </a:r>
            <a:r>
              <a:rPr lang="tr-TR" dirty="0" smtClean="0">
                <a:solidFill>
                  <a:schemeClr val="tx1"/>
                </a:solidFill>
              </a:rPr>
              <a:t>.</a:t>
            </a:r>
            <a:endParaRPr lang="tr-TR" dirty="0">
              <a:solidFill>
                <a:schemeClr val="tx1"/>
              </a:solidFill>
            </a:endParaRPr>
          </a:p>
          <a:p>
            <a:pPr marL="0" indent="0" algn="ctr">
              <a:buNone/>
            </a:pPr>
            <a:r>
              <a:rPr lang="tr-TR" dirty="0" err="1">
                <a:solidFill>
                  <a:srgbClr val="B465BB"/>
                </a:solidFill>
              </a:rPr>
              <a:t>Q</a:t>
            </a:r>
            <a:r>
              <a:rPr lang="tr-TR" dirty="0">
                <a:solidFill>
                  <a:srgbClr val="B465BB"/>
                </a:solidFill>
              </a:rPr>
              <a:t>. But </a:t>
            </a:r>
            <a:r>
              <a:rPr lang="tr-TR" dirty="0" err="1">
                <a:solidFill>
                  <a:srgbClr val="B465BB"/>
                </a:solidFill>
              </a:rPr>
              <a:t>why</a:t>
            </a:r>
            <a:r>
              <a:rPr lang="tr-TR" dirty="0">
                <a:solidFill>
                  <a:srgbClr val="B465BB"/>
                </a:solidFill>
              </a:rPr>
              <a:t>?</a:t>
            </a:r>
          </a:p>
          <a:p>
            <a:pPr marL="0" indent="0" algn="ctr">
              <a:buNone/>
            </a:pPr>
            <a:r>
              <a:rPr lang="tr-TR" dirty="0" err="1" smtClean="0">
                <a:solidFill>
                  <a:srgbClr val="000000"/>
                </a:solidFill>
              </a:rPr>
              <a:t>They</a:t>
            </a:r>
            <a:r>
              <a:rPr lang="tr-TR" dirty="0" smtClean="0">
                <a:solidFill>
                  <a:srgbClr val="000000"/>
                </a:solidFill>
              </a:rPr>
              <a:t> </a:t>
            </a:r>
            <a:r>
              <a:rPr lang="tr-TR" dirty="0" err="1" smtClean="0">
                <a:solidFill>
                  <a:srgbClr val="000000"/>
                </a:solidFill>
              </a:rPr>
              <a:t>were</a:t>
            </a:r>
            <a:r>
              <a:rPr lang="tr-TR" dirty="0" smtClean="0">
                <a:solidFill>
                  <a:srgbClr val="000000"/>
                </a:solidFill>
              </a:rPr>
              <a:t> </a:t>
            </a:r>
            <a:r>
              <a:rPr lang="tr-TR" dirty="0" err="1" smtClean="0">
                <a:solidFill>
                  <a:srgbClr val="000000"/>
                </a:solidFill>
              </a:rPr>
              <a:t>never</a:t>
            </a:r>
            <a:r>
              <a:rPr lang="tr-TR" dirty="0" smtClean="0">
                <a:solidFill>
                  <a:srgbClr val="000000"/>
                </a:solidFill>
              </a:rPr>
              <a:t> </a:t>
            </a:r>
            <a:r>
              <a:rPr lang="tr-TR" dirty="0" err="1" smtClean="0">
                <a:solidFill>
                  <a:srgbClr val="000000"/>
                </a:solidFill>
              </a:rPr>
              <a:t>taught</a:t>
            </a:r>
            <a:r>
              <a:rPr lang="tr-TR" dirty="0" smtClean="0">
                <a:solidFill>
                  <a:srgbClr val="000000"/>
                </a:solidFill>
              </a:rPr>
              <a:t> </a:t>
            </a:r>
            <a:r>
              <a:rPr lang="tr-TR" dirty="0" err="1" smtClean="0">
                <a:solidFill>
                  <a:srgbClr val="000000"/>
                </a:solidFill>
              </a:rPr>
              <a:t>about</a:t>
            </a:r>
            <a:r>
              <a:rPr lang="tr-TR" dirty="0" smtClean="0">
                <a:solidFill>
                  <a:srgbClr val="000000"/>
                </a:solidFill>
              </a:rPr>
              <a:t> </a:t>
            </a:r>
            <a:r>
              <a:rPr lang="tr-TR" dirty="0" err="1" smtClean="0">
                <a:solidFill>
                  <a:srgbClr val="000000"/>
                </a:solidFill>
              </a:rPr>
              <a:t>nutrition</a:t>
            </a:r>
            <a:r>
              <a:rPr lang="tr-TR" dirty="0">
                <a:solidFill>
                  <a:srgbClr val="000000"/>
                </a:solidFill>
              </a:rPr>
              <a:t> </a:t>
            </a:r>
            <a:r>
              <a:rPr lang="tr-TR" dirty="0" err="1" smtClean="0">
                <a:solidFill>
                  <a:srgbClr val="000000"/>
                </a:solidFill>
              </a:rPr>
              <a:t>by</a:t>
            </a:r>
            <a:r>
              <a:rPr lang="tr-TR" dirty="0" smtClean="0">
                <a:solidFill>
                  <a:srgbClr val="000000"/>
                </a:solidFill>
              </a:rPr>
              <a:t> </a:t>
            </a:r>
            <a:r>
              <a:rPr lang="tr-TR" dirty="0" err="1" smtClean="0">
                <a:solidFill>
                  <a:srgbClr val="000000"/>
                </a:solidFill>
              </a:rPr>
              <a:t>their</a:t>
            </a:r>
            <a:r>
              <a:rPr lang="tr-TR" dirty="0" smtClean="0">
                <a:solidFill>
                  <a:srgbClr val="000000"/>
                </a:solidFill>
              </a:rPr>
              <a:t> </a:t>
            </a:r>
            <a:r>
              <a:rPr lang="tr-TR" dirty="0" err="1" smtClean="0">
                <a:solidFill>
                  <a:srgbClr val="000000"/>
                </a:solidFill>
              </a:rPr>
              <a:t>parents</a:t>
            </a:r>
            <a:r>
              <a:rPr lang="tr-TR" dirty="0" smtClean="0">
                <a:solidFill>
                  <a:srgbClr val="000000"/>
                </a:solidFill>
              </a:rPr>
              <a:t> </a:t>
            </a:r>
            <a:r>
              <a:rPr lang="tr-TR" dirty="0" err="1" smtClean="0">
                <a:solidFill>
                  <a:srgbClr val="000000"/>
                </a:solidFill>
              </a:rPr>
              <a:t>or</a:t>
            </a:r>
            <a:r>
              <a:rPr lang="tr-TR" dirty="0" smtClean="0">
                <a:solidFill>
                  <a:srgbClr val="000000"/>
                </a:solidFill>
              </a:rPr>
              <a:t> </a:t>
            </a:r>
            <a:r>
              <a:rPr lang="tr-TR" dirty="0" err="1" smtClean="0">
                <a:solidFill>
                  <a:srgbClr val="000000"/>
                </a:solidFill>
              </a:rPr>
              <a:t>through</a:t>
            </a:r>
            <a:r>
              <a:rPr lang="tr-TR" dirty="0" smtClean="0">
                <a:solidFill>
                  <a:srgbClr val="000000"/>
                </a:solidFill>
              </a:rPr>
              <a:t> </a:t>
            </a:r>
            <a:r>
              <a:rPr lang="tr-TR" dirty="0" err="1" smtClean="0">
                <a:solidFill>
                  <a:srgbClr val="000000"/>
                </a:solidFill>
              </a:rPr>
              <a:t>school</a:t>
            </a:r>
            <a:r>
              <a:rPr lang="tr-TR" dirty="0" smtClean="0">
                <a:solidFill>
                  <a:srgbClr val="000000"/>
                </a:solidFill>
              </a:rPr>
              <a:t>.</a:t>
            </a:r>
            <a:endParaRPr lang="tr-TR" dirty="0"/>
          </a:p>
          <a:p>
            <a:pPr marL="0" indent="0" algn="ctr">
              <a:buNone/>
            </a:pPr>
            <a:r>
              <a:rPr lang="tr-TR" dirty="0" err="1">
                <a:solidFill>
                  <a:srgbClr val="B465BB"/>
                </a:solidFill>
              </a:rPr>
              <a:t>Q</a:t>
            </a:r>
            <a:r>
              <a:rPr lang="tr-TR" dirty="0">
                <a:solidFill>
                  <a:srgbClr val="B465BB"/>
                </a:solidFill>
              </a:rPr>
              <a:t>. But </a:t>
            </a:r>
            <a:r>
              <a:rPr lang="tr-TR" dirty="0" err="1">
                <a:solidFill>
                  <a:srgbClr val="B465BB"/>
                </a:solidFill>
              </a:rPr>
              <a:t>why</a:t>
            </a:r>
            <a:r>
              <a:rPr lang="tr-TR" dirty="0" smtClean="0">
                <a:solidFill>
                  <a:srgbClr val="B465BB"/>
                </a:solidFill>
              </a:rPr>
              <a:t>?</a:t>
            </a:r>
          </a:p>
          <a:p>
            <a:pPr marL="0" indent="0" algn="ctr">
              <a:buNone/>
            </a:pPr>
            <a:r>
              <a:rPr lang="tr-TR" dirty="0" err="1" smtClean="0">
                <a:solidFill>
                  <a:schemeClr val="tx1"/>
                </a:solidFill>
              </a:rPr>
              <a:t>The</a:t>
            </a:r>
            <a:r>
              <a:rPr lang="tr-TR" dirty="0" smtClean="0">
                <a:solidFill>
                  <a:schemeClr val="tx1"/>
                </a:solidFill>
              </a:rPr>
              <a:t> link </a:t>
            </a:r>
            <a:r>
              <a:rPr lang="tr-TR" dirty="0" err="1" smtClean="0">
                <a:solidFill>
                  <a:schemeClr val="tx1"/>
                </a:solidFill>
              </a:rPr>
              <a:t>between</a:t>
            </a:r>
            <a:r>
              <a:rPr lang="tr-TR" dirty="0" smtClean="0">
                <a:solidFill>
                  <a:schemeClr val="tx1"/>
                </a:solidFill>
              </a:rPr>
              <a:t> </a:t>
            </a:r>
            <a:r>
              <a:rPr lang="tr-TR" dirty="0" err="1" smtClean="0">
                <a:solidFill>
                  <a:schemeClr val="tx1"/>
                </a:solidFill>
              </a:rPr>
              <a:t>nutition</a:t>
            </a:r>
            <a:r>
              <a:rPr lang="tr-TR" dirty="0" smtClean="0">
                <a:solidFill>
                  <a:schemeClr val="tx1"/>
                </a:solidFill>
              </a:rPr>
              <a:t> </a:t>
            </a:r>
            <a:r>
              <a:rPr lang="tr-TR" dirty="0" err="1" smtClean="0">
                <a:solidFill>
                  <a:schemeClr val="tx1"/>
                </a:solidFill>
              </a:rPr>
              <a:t>and</a:t>
            </a:r>
            <a:r>
              <a:rPr lang="tr-TR" dirty="0" smtClean="0">
                <a:solidFill>
                  <a:schemeClr val="tx1"/>
                </a:solidFill>
              </a:rPr>
              <a:t> </a:t>
            </a:r>
            <a:r>
              <a:rPr lang="tr-TR" dirty="0" err="1" smtClean="0">
                <a:solidFill>
                  <a:schemeClr val="tx1"/>
                </a:solidFill>
              </a:rPr>
              <a:t>health</a:t>
            </a:r>
            <a:r>
              <a:rPr lang="tr-TR" dirty="0" smtClean="0">
                <a:solidFill>
                  <a:schemeClr val="tx1"/>
                </a:solidFill>
              </a:rPr>
              <a:t> </a:t>
            </a:r>
            <a:r>
              <a:rPr lang="tr-TR" dirty="0" err="1" smtClean="0">
                <a:solidFill>
                  <a:schemeClr val="tx1"/>
                </a:solidFill>
              </a:rPr>
              <a:t>was</a:t>
            </a:r>
            <a:r>
              <a:rPr lang="tr-TR" dirty="0" smtClean="0">
                <a:solidFill>
                  <a:schemeClr val="tx1"/>
                </a:solidFill>
              </a:rPr>
              <a:t> not </a:t>
            </a:r>
            <a:r>
              <a:rPr lang="tr-TR" dirty="0" err="1" smtClean="0">
                <a:solidFill>
                  <a:schemeClr val="tx1"/>
                </a:solidFill>
              </a:rPr>
              <a:t>known</a:t>
            </a:r>
            <a:r>
              <a:rPr lang="tr-TR" dirty="0" smtClean="0">
                <a:solidFill>
                  <a:schemeClr val="tx1"/>
                </a:solidFill>
              </a:rPr>
              <a:t>/</a:t>
            </a:r>
            <a:r>
              <a:rPr lang="tr-TR" dirty="0" err="1" smtClean="0">
                <a:solidFill>
                  <a:schemeClr val="tx1"/>
                </a:solidFill>
              </a:rPr>
              <a:t>communicated</a:t>
            </a:r>
            <a:r>
              <a:rPr lang="tr-TR" dirty="0" smtClean="0">
                <a:solidFill>
                  <a:schemeClr val="tx1"/>
                </a:solidFill>
              </a:rPr>
              <a:t> in </a:t>
            </a:r>
            <a:r>
              <a:rPr lang="tr-TR" dirty="0" err="1" smtClean="0">
                <a:solidFill>
                  <a:schemeClr val="tx1"/>
                </a:solidFill>
              </a:rPr>
              <a:t>society</a:t>
            </a:r>
            <a:r>
              <a:rPr lang="tr-TR" dirty="0">
                <a:solidFill>
                  <a:schemeClr val="tx1"/>
                </a:solidFill>
              </a:rPr>
              <a:t> </a:t>
            </a:r>
            <a:r>
              <a:rPr lang="tr-TR" dirty="0" err="1" smtClean="0">
                <a:solidFill>
                  <a:schemeClr val="tx1"/>
                </a:solidFill>
              </a:rPr>
              <a:t>until</a:t>
            </a:r>
            <a:r>
              <a:rPr lang="tr-TR" dirty="0" smtClean="0">
                <a:solidFill>
                  <a:schemeClr val="tx1"/>
                </a:solidFill>
              </a:rPr>
              <a:t> </a:t>
            </a:r>
            <a:r>
              <a:rPr lang="tr-TR" dirty="0" err="1" smtClean="0">
                <a:solidFill>
                  <a:schemeClr val="tx1"/>
                </a:solidFill>
              </a:rPr>
              <a:t>recently</a:t>
            </a:r>
            <a:r>
              <a:rPr lang="tr-TR" dirty="0" smtClean="0">
                <a:solidFill>
                  <a:schemeClr val="tx1"/>
                </a:solidFill>
              </a:rPr>
              <a:t>.</a:t>
            </a:r>
          </a:p>
          <a:p>
            <a:pPr marL="0" indent="0" algn="ctr">
              <a:buNone/>
            </a:pPr>
            <a:r>
              <a:rPr lang="tr-TR" dirty="0" smtClean="0">
                <a:solidFill>
                  <a:schemeClr val="tx1"/>
                </a:solidFill>
              </a:rPr>
              <a:t> </a:t>
            </a:r>
            <a:r>
              <a:rPr lang="tr-TR" dirty="0" err="1" smtClean="0">
                <a:solidFill>
                  <a:srgbClr val="B465BB"/>
                </a:solidFill>
              </a:rPr>
              <a:t>Q</a:t>
            </a:r>
            <a:r>
              <a:rPr lang="tr-TR" dirty="0" smtClean="0">
                <a:solidFill>
                  <a:srgbClr val="B465BB"/>
                </a:solidFill>
              </a:rPr>
              <a:t>. But </a:t>
            </a:r>
            <a:r>
              <a:rPr lang="tr-TR" dirty="0" err="1" smtClean="0">
                <a:solidFill>
                  <a:srgbClr val="B465BB"/>
                </a:solidFill>
              </a:rPr>
              <a:t>why</a:t>
            </a:r>
            <a:r>
              <a:rPr lang="tr-TR" dirty="0" smtClean="0">
                <a:solidFill>
                  <a:srgbClr val="B465BB"/>
                </a:solidFill>
              </a:rPr>
              <a:t>?</a:t>
            </a:r>
          </a:p>
          <a:p>
            <a:pPr marL="0" indent="0" algn="ctr">
              <a:buNone/>
            </a:pPr>
            <a:endParaRPr lang="tr-TR" dirty="0" smtClean="0">
              <a:solidFill>
                <a:srgbClr val="000000"/>
              </a:solidFill>
            </a:endParaRPr>
          </a:p>
          <a:p>
            <a:pPr marL="457200" indent="-457200" algn="ctr">
              <a:buAutoNum type="alphaUcPeriod"/>
            </a:pPr>
            <a:endParaRPr lang="tr-TR" dirty="0">
              <a:solidFill>
                <a:srgbClr val="75367A"/>
              </a:solidFill>
            </a:endParaRPr>
          </a:p>
          <a:p>
            <a:pPr marL="0" indent="0" algn="ctr">
              <a:buNone/>
            </a:pPr>
            <a:endParaRPr lang="en-US" dirty="0"/>
          </a:p>
        </p:txBody>
      </p:sp>
    </p:spTree>
    <p:extLst>
      <p:ext uri="{BB962C8B-B14F-4D97-AF65-F5344CB8AC3E}">
        <p14:creationId xmlns:p14="http://schemas.microsoft.com/office/powerpoint/2010/main" val="3297549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17854</TotalTime>
  <Words>2468</Words>
  <Application>Microsoft Macintosh PowerPoint</Application>
  <PresentationFormat>On-screen Show (4:3)</PresentationFormat>
  <Paragraphs>337</Paragraphs>
  <Slides>54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Calibri</vt:lpstr>
      <vt:lpstr>Courier New</vt:lpstr>
      <vt:lpstr>Rockwell</vt:lpstr>
      <vt:lpstr>Wingdings</vt:lpstr>
      <vt:lpstr>Arial</vt:lpstr>
      <vt:lpstr>Advantage</vt:lpstr>
      <vt:lpstr>Developing Your Idea</vt:lpstr>
      <vt:lpstr>Objectives for Session Two</vt:lpstr>
      <vt:lpstr>Human Centred Design</vt:lpstr>
      <vt:lpstr>Human Centred Design</vt:lpstr>
      <vt:lpstr>Three Phases of Human Centred Design</vt:lpstr>
      <vt:lpstr>Understanding the Community Problem You Want to Solve</vt:lpstr>
      <vt:lpstr>Why does this problem exist/What has caused this problem?</vt:lpstr>
      <vt:lpstr>The “But Why” Technique for examining issues</vt:lpstr>
      <vt:lpstr>Poor nutrition in our neighbourhood</vt:lpstr>
      <vt:lpstr>Examples of Community Problems</vt:lpstr>
      <vt:lpstr>Worksheet…Defining the Problem You want to solve</vt:lpstr>
      <vt:lpstr>Some Other Ways to Describe Community Problems</vt:lpstr>
      <vt:lpstr>Inspiration/Ideation</vt:lpstr>
      <vt:lpstr>Mind Map Example</vt:lpstr>
      <vt:lpstr>Mind Mapping</vt:lpstr>
      <vt:lpstr>PowerPoint Presentation</vt:lpstr>
      <vt:lpstr>Making a Mind Map</vt:lpstr>
      <vt:lpstr>Creating Inspiration Over Time</vt:lpstr>
      <vt:lpstr>Big Box or Idea Portfolio </vt:lpstr>
      <vt:lpstr>Community/Neighbourhood Description</vt:lpstr>
      <vt:lpstr>Researching Your Problem/Idea</vt:lpstr>
      <vt:lpstr>Use Existing Data and Information</vt:lpstr>
      <vt:lpstr>Secondary Sources of Information </vt:lpstr>
      <vt:lpstr>Look for Other Resources </vt:lpstr>
      <vt:lpstr>What has worked elsewhere?</vt:lpstr>
      <vt:lpstr>Human Centred Design- Gathering Your Own Information</vt:lpstr>
      <vt:lpstr>Target Groups Worksheet</vt:lpstr>
      <vt:lpstr>Collecting Information- Human Centred Design</vt:lpstr>
      <vt:lpstr>Research/Information Gathering Plan</vt:lpstr>
      <vt:lpstr>Observation</vt:lpstr>
      <vt:lpstr>Observation</vt:lpstr>
      <vt:lpstr>Observation- Tips</vt:lpstr>
      <vt:lpstr>Engage/Interview</vt:lpstr>
      <vt:lpstr>For Interviews </vt:lpstr>
      <vt:lpstr>Conducting an Interview- Tips</vt:lpstr>
      <vt:lpstr>Focus Groups</vt:lpstr>
      <vt:lpstr>Characteristics of Focus Groups</vt:lpstr>
      <vt:lpstr>At the Focus Group</vt:lpstr>
      <vt:lpstr>After the Focus Group</vt:lpstr>
      <vt:lpstr>Public Forums</vt:lpstr>
      <vt:lpstr>Surveys</vt:lpstr>
      <vt:lpstr>Surveys</vt:lpstr>
      <vt:lpstr>Advantages of Surveys </vt:lpstr>
      <vt:lpstr>Deciding whether to conduct a survey </vt:lpstr>
      <vt:lpstr>Tips for Surveys</vt:lpstr>
      <vt:lpstr>Watch and Listen</vt:lpstr>
      <vt:lpstr>Rapid Prototyping</vt:lpstr>
      <vt:lpstr>Why Prototype?</vt:lpstr>
      <vt:lpstr>Storyboarding</vt:lpstr>
      <vt:lpstr>Building a Storyboard</vt:lpstr>
      <vt:lpstr>PowerPoint Presentation</vt:lpstr>
      <vt:lpstr>Storyboard for Home automation system</vt:lpstr>
      <vt:lpstr>Take your Storyboard to Users</vt:lpstr>
      <vt:lpstr>Ways to get Feedback on a Storyboard</vt:lpstr>
    </vt:vector>
  </TitlesOfParts>
  <Company>Envision Management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Your Idea</dc:title>
  <dc:creator>Auleen Carson</dc:creator>
  <cp:lastModifiedBy>Tolulope  Ojo</cp:lastModifiedBy>
  <cp:revision>415</cp:revision>
  <cp:lastPrinted>2016-03-28T17:40:11Z</cp:lastPrinted>
  <dcterms:created xsi:type="dcterms:W3CDTF">2016-02-02T01:54:38Z</dcterms:created>
  <dcterms:modified xsi:type="dcterms:W3CDTF">2016-03-30T19:33:39Z</dcterms:modified>
</cp:coreProperties>
</file>