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4"/>
  </p:notesMasterIdLst>
  <p:sldIdLst>
    <p:sldId id="256" r:id="rId2"/>
    <p:sldId id="311" r:id="rId3"/>
    <p:sldId id="323" r:id="rId4"/>
    <p:sldId id="324" r:id="rId5"/>
    <p:sldId id="325" r:id="rId6"/>
    <p:sldId id="345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57" r:id="rId15"/>
    <p:sldId id="370" r:id="rId16"/>
    <p:sldId id="369" r:id="rId17"/>
    <p:sldId id="368" r:id="rId18"/>
    <p:sldId id="372" r:id="rId19"/>
    <p:sldId id="371" r:id="rId20"/>
    <p:sldId id="366" r:id="rId21"/>
    <p:sldId id="367" r:id="rId22"/>
    <p:sldId id="365" r:id="rId23"/>
    <p:sldId id="373" r:id="rId24"/>
    <p:sldId id="374" r:id="rId25"/>
    <p:sldId id="375" r:id="rId26"/>
    <p:sldId id="376" r:id="rId27"/>
    <p:sldId id="382" r:id="rId28"/>
    <p:sldId id="377" r:id="rId29"/>
    <p:sldId id="378" r:id="rId30"/>
    <p:sldId id="379" r:id="rId31"/>
    <p:sldId id="380" r:id="rId32"/>
    <p:sldId id="381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56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7AB70-BF9D-0143-B013-86BA42A721E4}" type="datetimeFigureOut">
              <a:rPr lang="en-US" smtClean="0"/>
              <a:t>16-04-03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6B5A9-A715-6A43-968D-72A5FD899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56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Name</a:t>
            </a:r>
          </a:p>
          <a:p>
            <a:pPr marL="228600" indent="-228600">
              <a:buAutoNum type="arabicPeriod"/>
            </a:pPr>
            <a:r>
              <a:rPr lang="en-US" dirty="0" smtClean="0"/>
              <a:t>What you</a:t>
            </a:r>
            <a:r>
              <a:rPr lang="en-US" baseline="0" dirty="0" smtClean="0"/>
              <a:t> get up to during the day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 few words on your project idea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First word that comes to your mind when you think about project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6B5A9-A715-6A43-968D-72A5FD899D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81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6B5A9-A715-6A43-968D-72A5FD899D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50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6B5A9-A715-6A43-968D-72A5FD899D2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50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6B5A9-A715-6A43-968D-72A5FD899D2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50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6B5A9-A715-6A43-968D-72A5FD899D2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50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6B5A9-A715-6A43-968D-72A5FD899D2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50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6B5A9-A715-6A43-968D-72A5FD899D2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50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293-2E72-E94F-8F51-0C562F2A7774}" type="datetimeFigureOut">
              <a:rPr lang="en-US" smtClean="0"/>
              <a:t>16-04-03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29A5-AE72-6141-A7C6-4C098854D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293-2E72-E94F-8F51-0C562F2A7774}" type="datetimeFigureOut">
              <a:rPr lang="en-US" smtClean="0"/>
              <a:t>16-04-03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29A5-AE72-6141-A7C6-4C098854D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293-2E72-E94F-8F51-0C562F2A7774}" type="datetimeFigureOut">
              <a:rPr lang="en-US" smtClean="0"/>
              <a:t>16-04-03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29A5-AE72-6141-A7C6-4C098854D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293-2E72-E94F-8F51-0C562F2A7774}" type="datetimeFigureOut">
              <a:rPr lang="en-US" smtClean="0"/>
              <a:t>16-04-03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29A5-AE72-6141-A7C6-4C098854D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293-2E72-E94F-8F51-0C562F2A7774}" type="datetimeFigureOut">
              <a:rPr lang="en-US" smtClean="0"/>
              <a:t>16-04-03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29A5-AE72-6141-A7C6-4C098854D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293-2E72-E94F-8F51-0C562F2A7774}" type="datetimeFigureOut">
              <a:rPr lang="en-US" smtClean="0"/>
              <a:t>16-04-03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29A5-AE72-6141-A7C6-4C098854D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293-2E72-E94F-8F51-0C562F2A7774}" type="datetimeFigureOut">
              <a:rPr lang="en-US" smtClean="0"/>
              <a:t>16-04-03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29A5-AE72-6141-A7C6-4C098854D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293-2E72-E94F-8F51-0C562F2A7774}" type="datetimeFigureOut">
              <a:rPr lang="en-US" smtClean="0"/>
              <a:t>16-04-03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29A5-AE72-6141-A7C6-4C098854D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293-2E72-E94F-8F51-0C562F2A7774}" type="datetimeFigureOut">
              <a:rPr lang="en-US" smtClean="0"/>
              <a:t>16-04-03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29A5-AE72-6141-A7C6-4C098854D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293-2E72-E94F-8F51-0C562F2A7774}" type="datetimeFigureOut">
              <a:rPr lang="en-US" smtClean="0"/>
              <a:t>16-04-03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29A5-AE72-6141-A7C6-4C098854D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293-2E72-E94F-8F51-0C562F2A7774}" type="datetimeFigureOut">
              <a:rPr lang="en-US" smtClean="0"/>
              <a:t>16-04-03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29A5-AE72-6141-A7C6-4C098854D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53293-2E72-E94F-8F51-0C562F2A7774}" type="datetimeFigureOut">
              <a:rPr lang="en-US" smtClean="0"/>
              <a:t>16-04-03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D29A5-AE72-6141-A7C6-4C098854D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1000125" y="3824288"/>
            <a:ext cx="6931025" cy="19494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4800" dirty="0" smtClean="0">
                <a:latin typeface="Arial"/>
                <a:cs typeface="Arial"/>
              </a:rPr>
              <a:t>PROJECT MANAGEMENT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1000125" y="5453063"/>
            <a:ext cx="6931025" cy="3206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600" dirty="0" smtClean="0">
                <a:solidFill>
                  <a:srgbClr val="FCD5B5"/>
                </a:solidFill>
                <a:latin typeface="Calibri Light"/>
                <a:cs typeface="Calibri Light"/>
              </a:rPr>
              <a:t>CHANGEMAKER PROGRAM</a:t>
            </a:r>
            <a:endParaRPr lang="en-US" sz="1600" dirty="0">
              <a:solidFill>
                <a:srgbClr val="FCD5B5"/>
              </a:solidFill>
              <a:latin typeface="Calibri Light"/>
              <a:cs typeface="Calibri Ligh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170841" y="6513871"/>
            <a:ext cx="2736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Bronwyn Oatley         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59315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5"/>
          <p:cNvSpPr txBox="1">
            <a:spLocks/>
          </p:cNvSpPr>
          <p:nvPr/>
        </p:nvSpPr>
        <p:spPr>
          <a:xfrm>
            <a:off x="645478" y="752983"/>
            <a:ext cx="734536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Calibri Light" charset="0"/>
              </a:rPr>
              <a:t>What should be in a plan? </a:t>
            </a:r>
            <a:endParaRPr lang="en-US" dirty="0">
              <a:latin typeface="Calibri Ligh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648" y="1689100"/>
            <a:ext cx="7163191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Exactly what’s needed to achieve your outcomes, which might include consideration of some of the following things: 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Project objectives and key deliverables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Key project activities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Timeline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Budget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Scope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Team, roles, values, approach to work</a:t>
            </a:r>
          </a:p>
          <a:p>
            <a:pPr lvl="1"/>
            <a:endParaRPr lang="en-US" dirty="0" smtClean="0"/>
          </a:p>
          <a:p>
            <a:pPr marL="457200" indent="-457200">
              <a:buAutoNum type="arabicPeriod"/>
            </a:pPr>
            <a:r>
              <a:rPr lang="en-US" b="1" dirty="0" smtClean="0"/>
              <a:t>It might also include sub-plans focused on: 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Fundraising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Communications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Project ideation, design, implementation, evaluation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Community engagement/ participation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Others? 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170841" y="6513871"/>
            <a:ext cx="2736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Bronwyn Oatley         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73365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746944" y="6513871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856" y="0"/>
            <a:ext cx="9437350" cy="7078012"/>
          </a:xfrm>
          <a:prstGeom prst="rect">
            <a:avLst/>
          </a:prstGeom>
        </p:spPr>
      </p:pic>
      <p:sp>
        <p:nvSpPr>
          <p:cNvPr id="10" name="Title 5"/>
          <p:cNvSpPr txBox="1">
            <a:spLocks/>
          </p:cNvSpPr>
          <p:nvPr/>
        </p:nvSpPr>
        <p:spPr>
          <a:xfrm>
            <a:off x="-1" y="5174321"/>
            <a:ext cx="5999168" cy="1507628"/>
          </a:xfrm>
          <a:prstGeom prst="rect">
            <a:avLst/>
          </a:prstGeom>
          <a:solidFill>
            <a:srgbClr val="FAC090">
              <a:alpha val="87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 smtClean="0">
                <a:solidFill>
                  <a:schemeClr val="bg1"/>
                </a:solidFill>
                <a:latin typeface="Arial"/>
                <a:cs typeface="Arial"/>
              </a:rPr>
              <a:t>YOUR APPROACH</a:t>
            </a:r>
            <a:endParaRPr lang="en-US" sz="5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1527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5"/>
          <p:cNvSpPr txBox="1">
            <a:spLocks/>
          </p:cNvSpPr>
          <p:nvPr/>
        </p:nvSpPr>
        <p:spPr>
          <a:xfrm>
            <a:off x="645478" y="455762"/>
            <a:ext cx="7907388" cy="1557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Calibri Light" charset="0"/>
              </a:rPr>
              <a:t>Pair Discussion: </a:t>
            </a:r>
            <a:br>
              <a:rPr lang="en-US" dirty="0" smtClean="0">
                <a:latin typeface="Calibri Light" charset="0"/>
              </a:rPr>
            </a:br>
            <a:r>
              <a:rPr lang="en-US" dirty="0" smtClean="0">
                <a:latin typeface="Calibri Light" charset="0"/>
              </a:rPr>
              <a:t>What is your approach to project management? </a:t>
            </a:r>
            <a:endParaRPr lang="en-US" dirty="0">
              <a:latin typeface="Calibri Ligh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648" y="2283538"/>
            <a:ext cx="716319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200" dirty="0" smtClean="0"/>
              <a:t>Describe a project you’ve helped to plan or manage. </a:t>
            </a:r>
          </a:p>
          <a:p>
            <a:pPr marL="457200" indent="-457200">
              <a:buAutoNum type="arabicPeriod"/>
            </a:pPr>
            <a:endParaRPr lang="en-US" sz="2200" dirty="0"/>
          </a:p>
          <a:p>
            <a:pPr marL="457200" indent="-457200">
              <a:buAutoNum type="arabicPeriod"/>
            </a:pPr>
            <a:r>
              <a:rPr lang="en-US" sz="2200" dirty="0" smtClean="0"/>
              <a:t>What parts of it you actively ‘manage’? What did you do out of necessity? </a:t>
            </a:r>
          </a:p>
          <a:p>
            <a:pPr marL="457200" indent="-457200">
              <a:buAutoNum type="arabicPeriod"/>
            </a:pPr>
            <a:endParaRPr lang="en-US" sz="2200" dirty="0"/>
          </a:p>
          <a:p>
            <a:pPr marL="457200" indent="-457200">
              <a:buAutoNum type="arabicPeriod"/>
            </a:pPr>
            <a:r>
              <a:rPr lang="en-US" sz="2200" dirty="0" smtClean="0"/>
              <a:t>What worked best? What worked least well?   </a:t>
            </a:r>
          </a:p>
          <a:p>
            <a:pPr marL="457200" indent="-457200">
              <a:buAutoNum type="arabicPeriod"/>
            </a:pPr>
            <a:endParaRPr lang="en-US" sz="2200" dirty="0"/>
          </a:p>
          <a:p>
            <a:pPr marL="457200" indent="-457200">
              <a:buAutoNum type="arabicPeriod"/>
            </a:pPr>
            <a:r>
              <a:rPr lang="en-US" sz="2200" dirty="0" smtClean="0"/>
              <a:t>What are some of your personal strengths when it comes to project management? What are some areas for improvement?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170841" y="6513871"/>
            <a:ext cx="2736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Bronwyn Oatley         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65450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5"/>
          <p:cNvSpPr txBox="1">
            <a:spLocks/>
          </p:cNvSpPr>
          <p:nvPr/>
        </p:nvSpPr>
        <p:spPr>
          <a:xfrm>
            <a:off x="645478" y="121590"/>
            <a:ext cx="7907388" cy="156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Calibri Light" charset="0"/>
              </a:rPr>
              <a:t/>
            </a:r>
            <a:br>
              <a:rPr lang="en-US" dirty="0" smtClean="0">
                <a:latin typeface="Calibri Light" charset="0"/>
              </a:rPr>
            </a:br>
            <a:r>
              <a:rPr lang="en-US" dirty="0" smtClean="0">
                <a:latin typeface="Calibri Light" charset="0"/>
              </a:rPr>
              <a:t>Group Discussion: </a:t>
            </a:r>
            <a:br>
              <a:rPr lang="en-US" dirty="0" smtClean="0">
                <a:latin typeface="Calibri Light" charset="0"/>
              </a:rPr>
            </a:br>
            <a:r>
              <a:rPr lang="en-US" dirty="0" smtClean="0">
                <a:latin typeface="Calibri Light" charset="0"/>
              </a:rPr>
              <a:t>Project Management Musts</a:t>
            </a:r>
            <a:endParaRPr lang="en-US" dirty="0">
              <a:latin typeface="Calibri Ligh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648" y="1837709"/>
            <a:ext cx="71631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200" dirty="0" smtClean="0"/>
              <a:t>What are some of the most useful project management tools/ approaches we use? </a:t>
            </a:r>
          </a:p>
          <a:p>
            <a:pPr marL="457200" indent="-457200">
              <a:buAutoNum type="arabicPeriod"/>
            </a:pPr>
            <a:endParaRPr lang="en-US" sz="2200" dirty="0"/>
          </a:p>
          <a:p>
            <a:pPr marL="457200" indent="-457200">
              <a:buAutoNum type="arabicPeriod"/>
            </a:pPr>
            <a:r>
              <a:rPr lang="en-US" sz="2200" dirty="0" smtClean="0"/>
              <a:t>What are some of the approaches/ things that most often hold us back?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170841" y="6513871"/>
            <a:ext cx="2736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Bronwyn Oatley         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15026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746944" y="6513871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276615" y="5147300"/>
            <a:ext cx="5411784" cy="1121306"/>
          </a:xfrm>
          <a:prstGeom prst="rect">
            <a:avLst/>
          </a:prstGeom>
          <a:solidFill>
            <a:srgbClr val="FAC090">
              <a:alpha val="85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 smtClean="0">
                <a:solidFill>
                  <a:schemeClr val="bg1"/>
                </a:solidFill>
                <a:latin typeface="Arial"/>
                <a:cs typeface="Arial"/>
              </a:rPr>
              <a:t>IRON TRIANGLE</a:t>
            </a:r>
            <a:endParaRPr lang="en-US" sz="5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2269956" y="1148348"/>
            <a:ext cx="4779740" cy="344960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13372" y="4382509"/>
            <a:ext cx="18646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SCOPE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4134456" y="581018"/>
            <a:ext cx="13782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BUDGET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7279394" y="4395303"/>
            <a:ext cx="18646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SCHEDULE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3963025" y="3169686"/>
            <a:ext cx="14146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QUALITY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53822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oodFastCheap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628" y="419100"/>
            <a:ext cx="6327648" cy="599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182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5"/>
          <p:cNvSpPr txBox="1">
            <a:spLocks/>
          </p:cNvSpPr>
          <p:nvPr/>
        </p:nvSpPr>
        <p:spPr>
          <a:xfrm>
            <a:off x="645478" y="121590"/>
            <a:ext cx="7907388" cy="156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Calibri Light" charset="0"/>
              </a:rPr>
              <a:t>Iron Triangle Take-</a:t>
            </a:r>
            <a:r>
              <a:rPr lang="en-US" dirty="0" err="1" smtClean="0">
                <a:latin typeface="Calibri Light" charset="0"/>
              </a:rPr>
              <a:t>Aways</a:t>
            </a:r>
            <a:endParaRPr lang="en-US" dirty="0">
              <a:latin typeface="Calibri Ligh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648" y="1689100"/>
            <a:ext cx="7163191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It can be helpful to determine / ask about scope, budget and schedule. </a:t>
            </a:r>
          </a:p>
          <a:p>
            <a:pPr marL="342900" indent="-342900">
              <a:buFont typeface="+mj-lt"/>
              <a:buAutoNum type="arabicPeriod"/>
            </a:pPr>
            <a:endParaRPr lang="en-US" sz="2200" dirty="0"/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It can be useful to consider that it can be tough to have it all (inexpensive, quick, and high-quality)</a:t>
            </a:r>
          </a:p>
          <a:p>
            <a:pPr marL="342900" indent="-342900">
              <a:buFont typeface="+mj-lt"/>
              <a:buAutoNum type="arabicPeriod"/>
            </a:pPr>
            <a:endParaRPr lang="en-US" sz="2200" dirty="0"/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It can be useful as a team to prioritize among the three</a:t>
            </a:r>
          </a:p>
          <a:p>
            <a:endParaRPr lang="en-US" sz="22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3170841" y="6513871"/>
            <a:ext cx="2736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Bronwyn Oatley         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96850" y="4710148"/>
            <a:ext cx="7163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MOST USEFUL IF: </a:t>
            </a:r>
            <a:r>
              <a:rPr lang="en-US" sz="2000" dirty="0" smtClean="0"/>
              <a:t>Your project deliverables, timeline, and budget are clear</a:t>
            </a:r>
          </a:p>
        </p:txBody>
      </p:sp>
    </p:spTree>
    <p:extLst>
      <p:ext uri="{BB962C8B-B14F-4D97-AF65-F5344CB8AC3E}">
        <p14:creationId xmlns:p14="http://schemas.microsoft.com/office/powerpoint/2010/main" val="3743726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9669"/>
            <a:ext cx="9377076" cy="5673277"/>
          </a:xfrm>
          <a:prstGeom prst="rect">
            <a:avLst/>
          </a:prstGeom>
        </p:spPr>
      </p:pic>
      <p:sp>
        <p:nvSpPr>
          <p:cNvPr id="10" name="Title 5"/>
          <p:cNvSpPr txBox="1">
            <a:spLocks/>
          </p:cNvSpPr>
          <p:nvPr/>
        </p:nvSpPr>
        <p:spPr>
          <a:xfrm>
            <a:off x="378325" y="5673277"/>
            <a:ext cx="5666993" cy="12648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 smtClean="0">
                <a:solidFill>
                  <a:schemeClr val="bg1"/>
                </a:solidFill>
                <a:latin typeface="Arial"/>
                <a:cs typeface="Arial"/>
              </a:rPr>
              <a:t>AGILE  </a:t>
            </a:r>
            <a:endParaRPr lang="en-US" sz="5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1343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5"/>
          <p:cNvSpPr txBox="1">
            <a:spLocks/>
          </p:cNvSpPr>
          <p:nvPr/>
        </p:nvSpPr>
        <p:spPr>
          <a:xfrm>
            <a:off x="645478" y="121590"/>
            <a:ext cx="7907388" cy="156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Calibri Light" charset="0"/>
              </a:rPr>
              <a:t>AGILE Take</a:t>
            </a:r>
            <a:r>
              <a:rPr lang="en-US" dirty="0" smtClean="0">
                <a:latin typeface="Calibri Light" charset="0"/>
              </a:rPr>
              <a:t>-</a:t>
            </a:r>
            <a:r>
              <a:rPr lang="en-US" dirty="0" err="1" smtClean="0">
                <a:latin typeface="Calibri Light" charset="0"/>
              </a:rPr>
              <a:t>Aways</a:t>
            </a:r>
            <a:endParaRPr lang="en-US" dirty="0">
              <a:latin typeface="Calibri Ligh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648" y="1689100"/>
            <a:ext cx="7163191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Consider working in ‘sprints’, building your list of upcoming tasks based on what most needs to be done before evaluating your work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Consider team roles and and assigning a ‘Product Owner’ and ‘Scrum Master’ role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Might it work for your team to try and keep meetings brief, only reviewing what is most pertinent to the day ahead? 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170841" y="6513871"/>
            <a:ext cx="2736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Bronwyn Oatley         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96850" y="5448641"/>
            <a:ext cx="7163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MOST USEFUL IF: </a:t>
            </a:r>
            <a:r>
              <a:rPr lang="en-US" dirty="0" smtClean="0"/>
              <a:t>Your building a project that faces tight timelines, and is quite complex (and could be taken in lots of different directions)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2780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746944" y="6513871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25030"/>
            <a:ext cx="9377076" cy="9377076"/>
          </a:xfrm>
          <a:prstGeom prst="rect">
            <a:avLst/>
          </a:prstGeom>
        </p:spPr>
      </p:pic>
      <p:sp>
        <p:nvSpPr>
          <p:cNvPr id="10" name="Title 5"/>
          <p:cNvSpPr txBox="1">
            <a:spLocks/>
          </p:cNvSpPr>
          <p:nvPr/>
        </p:nvSpPr>
        <p:spPr>
          <a:xfrm>
            <a:off x="-1" y="5352585"/>
            <a:ext cx="5666993" cy="1329363"/>
          </a:xfrm>
          <a:prstGeom prst="rect">
            <a:avLst/>
          </a:prstGeom>
          <a:solidFill>
            <a:srgbClr val="FAC090">
              <a:alpha val="85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 smtClean="0">
                <a:solidFill>
                  <a:schemeClr val="bg1"/>
                </a:solidFill>
                <a:latin typeface="Arial"/>
                <a:cs typeface="Arial"/>
              </a:rPr>
              <a:t>LEAN STARTUP</a:t>
            </a:r>
            <a:endParaRPr lang="en-US" sz="5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6712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5"/>
          <p:cNvSpPr txBox="1">
            <a:spLocks/>
          </p:cNvSpPr>
          <p:nvPr/>
        </p:nvSpPr>
        <p:spPr>
          <a:xfrm>
            <a:off x="782638" y="688975"/>
            <a:ext cx="734536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Calibri Light" charset="0"/>
              </a:rPr>
              <a:t>OBJECTIVES</a:t>
            </a:r>
            <a:endParaRPr lang="en-US" dirty="0">
              <a:latin typeface="Calibri Light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03300" y="1689100"/>
            <a:ext cx="66675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Helvetica Neue"/>
                <a:cs typeface="Helvetica Neue"/>
              </a:rPr>
              <a:t>Introduce project management methods, including Agile, Lean, and the Iron Triangle</a:t>
            </a:r>
          </a:p>
          <a:p>
            <a:pPr marL="342900" indent="-342900">
              <a:buAutoNum type="arabicPeriod"/>
            </a:pPr>
            <a:endParaRPr lang="en-US" dirty="0">
              <a:latin typeface="Helvetica Neue"/>
              <a:cs typeface="Helvetica Neue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latin typeface="Helvetica Neue"/>
                <a:cs typeface="Helvetica Neue"/>
              </a:rPr>
              <a:t>Surface project planning </a:t>
            </a:r>
            <a:r>
              <a:rPr lang="en-US" dirty="0" smtClean="0">
                <a:latin typeface="Helvetica Neue"/>
                <a:cs typeface="Helvetica Neue"/>
              </a:rPr>
              <a:t>management essentials </a:t>
            </a:r>
            <a:r>
              <a:rPr lang="en-US" dirty="0" smtClean="0">
                <a:latin typeface="Helvetica Neue"/>
                <a:cs typeface="Helvetica Neue"/>
              </a:rPr>
              <a:t>and common pitfalls</a:t>
            </a:r>
          </a:p>
          <a:p>
            <a:pPr marL="342900" indent="-342900">
              <a:buAutoNum type="arabicPeriod"/>
            </a:pPr>
            <a:endParaRPr lang="en-US" dirty="0">
              <a:latin typeface="Helvetica Neue"/>
              <a:cs typeface="Helvetica Neue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latin typeface="Helvetica Neue"/>
                <a:cs typeface="Helvetica Neue"/>
              </a:rPr>
              <a:t>Develop project </a:t>
            </a:r>
            <a:r>
              <a:rPr lang="en-US" dirty="0" smtClean="0">
                <a:latin typeface="Helvetica Neue"/>
                <a:cs typeface="Helvetica Neue"/>
              </a:rPr>
              <a:t>timelines</a:t>
            </a:r>
            <a:endParaRPr lang="en-US" dirty="0" smtClean="0">
              <a:latin typeface="Helvetica Neue"/>
              <a:cs typeface="Helvetica Neue"/>
            </a:endParaRPr>
          </a:p>
          <a:p>
            <a:pPr marL="342900" indent="-342900">
              <a:buAutoNum type="arabicPeriod"/>
            </a:pPr>
            <a:endParaRPr lang="en-US" dirty="0">
              <a:latin typeface="Helvetica Neue"/>
              <a:cs typeface="Helvetica Neue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latin typeface="Helvetica Neue"/>
                <a:cs typeface="Helvetica Neue"/>
              </a:rPr>
              <a:t>Identify relevant project management tools</a:t>
            </a:r>
          </a:p>
          <a:p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70841" y="6486851"/>
            <a:ext cx="2736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Bronwyn Oatley         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74790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5366"/>
            <a:ext cx="9377076" cy="528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01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5"/>
          <p:cNvSpPr txBox="1">
            <a:spLocks/>
          </p:cNvSpPr>
          <p:nvPr/>
        </p:nvSpPr>
        <p:spPr>
          <a:xfrm>
            <a:off x="645478" y="121590"/>
            <a:ext cx="7907388" cy="156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Calibri Light" charset="0"/>
              </a:rPr>
              <a:t>Lean Startup Take-</a:t>
            </a:r>
            <a:r>
              <a:rPr lang="en-US" dirty="0" err="1" smtClean="0">
                <a:latin typeface="Calibri Light" charset="0"/>
              </a:rPr>
              <a:t>Aways</a:t>
            </a:r>
            <a:endParaRPr lang="en-US" dirty="0">
              <a:latin typeface="Calibri Ligh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648" y="1689100"/>
            <a:ext cx="71631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Entrepreneurship is about testing hypotheses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separates great entrepreneurs from bad ones is that great ones know when to pivot (and how to pivot)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Good entrepreneurship is about creating something that people actually want/ that the user actually needs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should be in your MVP? Only what you need to advance your learning / test your hypothesis about what your user needs. 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Start with your riskiest assumption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170841" y="6513871"/>
            <a:ext cx="2736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Bronwyn Oatley         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96850" y="5448641"/>
            <a:ext cx="7163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MOST USEFUL IF: </a:t>
            </a:r>
            <a:r>
              <a:rPr lang="en-US" dirty="0" smtClean="0"/>
              <a:t>How you ‘solve’ your problem is unknown AND you’re working with a team that’s comfortable with moving and adapting quickly</a:t>
            </a:r>
          </a:p>
        </p:txBody>
      </p:sp>
    </p:spTree>
    <p:extLst>
      <p:ext uri="{BB962C8B-B14F-4D97-AF65-F5344CB8AC3E}">
        <p14:creationId xmlns:p14="http://schemas.microsoft.com/office/powerpoint/2010/main" val="3166909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746944" y="6513871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8738" y="6637"/>
            <a:ext cx="10291021" cy="6844725"/>
          </a:xfrm>
          <a:prstGeom prst="rect">
            <a:avLst/>
          </a:prstGeom>
        </p:spPr>
      </p:pic>
      <p:sp>
        <p:nvSpPr>
          <p:cNvPr id="10" name="Title 5"/>
          <p:cNvSpPr txBox="1">
            <a:spLocks/>
          </p:cNvSpPr>
          <p:nvPr/>
        </p:nvSpPr>
        <p:spPr>
          <a:xfrm>
            <a:off x="-1" y="5352585"/>
            <a:ext cx="5666993" cy="1329363"/>
          </a:xfrm>
          <a:prstGeom prst="rect">
            <a:avLst/>
          </a:prstGeom>
          <a:solidFill>
            <a:schemeClr val="tx1">
              <a:lumMod val="65000"/>
              <a:alpha val="7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 smtClean="0">
                <a:solidFill>
                  <a:schemeClr val="bg1"/>
                </a:solidFill>
                <a:latin typeface="Arial"/>
                <a:cs typeface="Arial"/>
              </a:rPr>
              <a:t>DESIGN THINKING</a:t>
            </a:r>
            <a:endParaRPr lang="en-US" sz="5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0474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5"/>
          <p:cNvSpPr txBox="1">
            <a:spLocks/>
          </p:cNvSpPr>
          <p:nvPr/>
        </p:nvSpPr>
        <p:spPr>
          <a:xfrm>
            <a:off x="753571" y="4512400"/>
            <a:ext cx="7345362" cy="9406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 smtClean="0">
                <a:latin typeface="Arial"/>
                <a:cs typeface="Arial"/>
              </a:rPr>
              <a:t>PAIR DISCUSSION</a:t>
            </a:r>
            <a:endParaRPr lang="en-US" sz="500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70841" y="6513871"/>
            <a:ext cx="2736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Bronwyn Oatley         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  <p:sp>
        <p:nvSpPr>
          <p:cNvPr id="12" name="Text Placeholder 1"/>
          <p:cNvSpPr txBox="1">
            <a:spLocks/>
          </p:cNvSpPr>
          <p:nvPr/>
        </p:nvSpPr>
        <p:spPr>
          <a:xfrm>
            <a:off x="753571" y="5453063"/>
            <a:ext cx="6931025" cy="3206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600" dirty="0" smtClean="0">
                <a:solidFill>
                  <a:srgbClr val="FCD5B5"/>
                </a:solidFill>
                <a:latin typeface="Calibri Light"/>
                <a:cs typeface="Calibri Light"/>
              </a:rPr>
              <a:t>WHICH APPROACH MIGHT BE MOST USEFUL FOR YOU?  </a:t>
            </a:r>
            <a:endParaRPr lang="en-US" sz="1600" dirty="0">
              <a:solidFill>
                <a:srgbClr val="FCD5B5"/>
              </a:solidFill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350205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5"/>
          <p:cNvSpPr txBox="1">
            <a:spLocks/>
          </p:cNvSpPr>
          <p:nvPr/>
        </p:nvSpPr>
        <p:spPr>
          <a:xfrm>
            <a:off x="753571" y="4512400"/>
            <a:ext cx="7345362" cy="9406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 smtClean="0">
                <a:latin typeface="Arial"/>
                <a:cs typeface="Arial"/>
              </a:rPr>
              <a:t>BREAK</a:t>
            </a:r>
            <a:endParaRPr lang="en-US" sz="500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70841" y="6513871"/>
            <a:ext cx="2736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Bronwyn Oatley         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  <p:sp>
        <p:nvSpPr>
          <p:cNvPr id="12" name="Text Placeholder 1"/>
          <p:cNvSpPr txBox="1">
            <a:spLocks/>
          </p:cNvSpPr>
          <p:nvPr/>
        </p:nvSpPr>
        <p:spPr>
          <a:xfrm>
            <a:off x="753571" y="5453063"/>
            <a:ext cx="6931025" cy="3206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600" dirty="0" smtClean="0">
                <a:solidFill>
                  <a:srgbClr val="FCD5B5"/>
                </a:solidFill>
                <a:latin typeface="Calibri Light"/>
                <a:cs typeface="Calibri Light"/>
              </a:rPr>
              <a:t>15 MINUTES</a:t>
            </a:r>
            <a:endParaRPr lang="en-US" sz="1600" dirty="0">
              <a:solidFill>
                <a:srgbClr val="FCD5B5"/>
              </a:solidFill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631599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5"/>
          <p:cNvSpPr txBox="1">
            <a:spLocks/>
          </p:cNvSpPr>
          <p:nvPr/>
        </p:nvSpPr>
        <p:spPr>
          <a:xfrm>
            <a:off x="753571" y="4512400"/>
            <a:ext cx="7345362" cy="9406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 smtClean="0">
                <a:latin typeface="Arial"/>
                <a:cs typeface="Arial"/>
              </a:rPr>
              <a:t>BREAK</a:t>
            </a:r>
            <a:endParaRPr lang="en-US" sz="500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70841" y="6513871"/>
            <a:ext cx="2736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Bronwyn Oatley         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  <p:sp>
        <p:nvSpPr>
          <p:cNvPr id="12" name="Text Placeholder 1"/>
          <p:cNvSpPr txBox="1">
            <a:spLocks/>
          </p:cNvSpPr>
          <p:nvPr/>
        </p:nvSpPr>
        <p:spPr>
          <a:xfrm>
            <a:off x="753571" y="5453063"/>
            <a:ext cx="6931025" cy="3206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600" dirty="0" smtClean="0">
                <a:solidFill>
                  <a:srgbClr val="FCD5B5"/>
                </a:solidFill>
                <a:latin typeface="Calibri Light"/>
                <a:cs typeface="Calibri Light"/>
              </a:rPr>
              <a:t>15 MINUTES</a:t>
            </a:r>
            <a:endParaRPr lang="en-US" sz="1600" dirty="0">
              <a:solidFill>
                <a:srgbClr val="FCD5B5"/>
              </a:solidFill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195906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5"/>
          <p:cNvSpPr txBox="1">
            <a:spLocks/>
          </p:cNvSpPr>
          <p:nvPr/>
        </p:nvSpPr>
        <p:spPr>
          <a:xfrm>
            <a:off x="753571" y="4512400"/>
            <a:ext cx="7345362" cy="9406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 smtClean="0">
                <a:latin typeface="Arial"/>
                <a:cs typeface="Arial"/>
              </a:rPr>
              <a:t>ACTIVITY </a:t>
            </a:r>
            <a:br>
              <a:rPr lang="en-US" sz="5000" dirty="0" smtClean="0">
                <a:latin typeface="Arial"/>
                <a:cs typeface="Arial"/>
              </a:rPr>
            </a:br>
            <a:r>
              <a:rPr lang="en-US" sz="5000" dirty="0" smtClean="0">
                <a:solidFill>
                  <a:srgbClr val="FAC090"/>
                </a:solidFill>
                <a:latin typeface="Arial"/>
                <a:cs typeface="Arial"/>
              </a:rPr>
              <a:t>PROJECT TIMELINES</a:t>
            </a:r>
            <a:endParaRPr lang="en-US" sz="5000" dirty="0">
              <a:solidFill>
                <a:srgbClr val="FAC090"/>
              </a:solidFill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70841" y="6513871"/>
            <a:ext cx="2736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Bronwyn Oatley         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20656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5"/>
          <p:cNvSpPr txBox="1">
            <a:spLocks/>
          </p:cNvSpPr>
          <p:nvPr/>
        </p:nvSpPr>
        <p:spPr>
          <a:xfrm>
            <a:off x="645478" y="121590"/>
            <a:ext cx="7907388" cy="156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Calibri Light" charset="0"/>
              </a:rPr>
              <a:t>DESIGN SPRINTS</a:t>
            </a:r>
            <a:r>
              <a:rPr lang="en-US" dirty="0" smtClean="0">
                <a:latin typeface="Calibri Light" charset="0"/>
              </a:rPr>
              <a:t> </a:t>
            </a:r>
            <a:endParaRPr lang="en-US" dirty="0">
              <a:latin typeface="Calibri Light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70841" y="6513871"/>
            <a:ext cx="2736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Bronwyn Oatley         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  <p:sp>
        <p:nvSpPr>
          <p:cNvPr id="3" name="Rounded Rectangle 2"/>
          <p:cNvSpPr/>
          <p:nvPr/>
        </p:nvSpPr>
        <p:spPr>
          <a:xfrm>
            <a:off x="767082" y="2783054"/>
            <a:ext cx="1322008" cy="2012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C09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67347" y="2783054"/>
            <a:ext cx="1322008" cy="2012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C09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763304" y="2783054"/>
            <a:ext cx="1322008" cy="2012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C09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246484" y="2783054"/>
            <a:ext cx="1322008" cy="2012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C09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755343" y="2783054"/>
            <a:ext cx="1322008" cy="2012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C09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7082" y="3553123"/>
            <a:ext cx="132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Discovery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67347" y="3460790"/>
            <a:ext cx="1322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Sketch competing solutions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41755" y="3433770"/>
            <a:ext cx="1322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Choosing a Hypothesis to test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46484" y="3553123"/>
            <a:ext cx="1322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Create a prototype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55343" y="3570423"/>
            <a:ext cx="1322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Test it with humans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507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5"/>
          <p:cNvSpPr txBox="1">
            <a:spLocks/>
          </p:cNvSpPr>
          <p:nvPr/>
        </p:nvSpPr>
        <p:spPr>
          <a:xfrm>
            <a:off x="645478" y="121590"/>
            <a:ext cx="7907388" cy="156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Calibri Light" charset="0"/>
              </a:rPr>
              <a:t>Prompts: </a:t>
            </a:r>
            <a:endParaRPr lang="en-US" dirty="0">
              <a:latin typeface="Calibri Ligh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648" y="1689100"/>
            <a:ext cx="716319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Plot our your project’s timeline, building on the calendar provided or using a preferred calendar tool. 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Consider including: 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Key project deliverables (f known, if possible to estimate)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Additional relevant dates, including: team meetings, stakeholder meetings, </a:t>
            </a:r>
            <a:r>
              <a:rPr lang="en-US" dirty="0" err="1" smtClean="0"/>
              <a:t>Changemaker</a:t>
            </a:r>
            <a:r>
              <a:rPr lang="en-US" dirty="0" smtClean="0"/>
              <a:t> Workshops, related dates that might influence your work. 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Consider including ‘project phases’, ex. “Discovery, Design, Delivery, Evaluation” </a:t>
            </a:r>
            <a:endParaRPr lang="en-US" dirty="0"/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Upcoming tasks to be completed (consider using the Agile approach of developing spring or product backlogs)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relevant, generate a list of questions you need answers in order to complete your project timeline. </a:t>
            </a:r>
            <a:endParaRPr lang="en-US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3170841" y="6513871"/>
            <a:ext cx="2736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Bronwyn Oatley         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37561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5"/>
          <p:cNvSpPr txBox="1">
            <a:spLocks/>
          </p:cNvSpPr>
          <p:nvPr/>
        </p:nvSpPr>
        <p:spPr>
          <a:xfrm>
            <a:off x="645478" y="121590"/>
            <a:ext cx="7907388" cy="156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Calibri Light" charset="0"/>
              </a:rPr>
              <a:t>PAIR &amp; SHARE: </a:t>
            </a:r>
            <a:endParaRPr lang="en-US" dirty="0">
              <a:latin typeface="Calibri Ligh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648" y="1689100"/>
            <a:ext cx="71631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What’s best about your partner’s timeline? 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What could be improved? 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3170841" y="6513871"/>
            <a:ext cx="2736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Bronwyn Oatley         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29440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5"/>
          <p:cNvSpPr txBox="1">
            <a:spLocks/>
          </p:cNvSpPr>
          <p:nvPr/>
        </p:nvSpPr>
        <p:spPr>
          <a:xfrm>
            <a:off x="689094" y="4269995"/>
            <a:ext cx="7093608" cy="13293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 smtClean="0">
                <a:latin typeface="Arial"/>
                <a:cs typeface="Arial"/>
              </a:rPr>
              <a:t>INTRODUCTIONS</a:t>
            </a:r>
            <a:endParaRPr lang="en-US" sz="5000" dirty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70841" y="6513871"/>
            <a:ext cx="2736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Bronwyn Oatley         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1397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5"/>
          <p:cNvSpPr txBox="1">
            <a:spLocks/>
          </p:cNvSpPr>
          <p:nvPr/>
        </p:nvSpPr>
        <p:spPr>
          <a:xfrm>
            <a:off x="645478" y="121590"/>
            <a:ext cx="7907388" cy="156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Calibri Light" charset="0"/>
              </a:rPr>
              <a:t>GROUP DISCUSSION</a:t>
            </a:r>
            <a:endParaRPr lang="en-US" dirty="0">
              <a:latin typeface="Calibri Ligh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648" y="1689100"/>
            <a:ext cx="71631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What needs to be included in our plans? </a:t>
            </a:r>
          </a:p>
          <a:p>
            <a:pPr marL="342900" indent="-342900">
              <a:buFont typeface="+mj-lt"/>
              <a:buAutoNum type="arabicPeriod"/>
            </a:pP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3170841" y="6513871"/>
            <a:ext cx="2736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Bronwyn Oatley         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52910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5"/>
          <p:cNvSpPr txBox="1">
            <a:spLocks/>
          </p:cNvSpPr>
          <p:nvPr/>
        </p:nvSpPr>
        <p:spPr>
          <a:xfrm>
            <a:off x="645478" y="121590"/>
            <a:ext cx="7907388" cy="156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Calibri Light" charset="0"/>
              </a:rPr>
              <a:t>USEFUL TOOLS</a:t>
            </a:r>
            <a:endParaRPr lang="en-US" dirty="0">
              <a:latin typeface="Calibri Ligh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648" y="1689100"/>
            <a:ext cx="716319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Project Management Tools: </a:t>
            </a:r>
            <a:r>
              <a:rPr lang="en-US" sz="2200" dirty="0" err="1" smtClean="0"/>
              <a:t>Smartsheet</a:t>
            </a:r>
            <a:r>
              <a:rPr lang="en-US" sz="2200" dirty="0" smtClean="0"/>
              <a:t>, Asana, Basecamp</a:t>
            </a:r>
          </a:p>
          <a:p>
            <a:pPr marL="342900" indent="-342900">
              <a:buFont typeface="+mj-lt"/>
              <a:buAutoNum type="arabicPeriod"/>
            </a:pPr>
            <a:endParaRPr lang="en-US" sz="2200" dirty="0"/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Calendar Tools: Google Calendar, Outlook</a:t>
            </a:r>
          </a:p>
          <a:p>
            <a:pPr marL="342900" indent="-342900">
              <a:buFont typeface="+mj-lt"/>
              <a:buAutoNum type="arabicPeriod"/>
            </a:pPr>
            <a:endParaRPr lang="en-US" sz="2200" dirty="0"/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Meeting Organization Tools: Doodle</a:t>
            </a:r>
          </a:p>
          <a:p>
            <a:pPr marL="342900" indent="-342900">
              <a:buFont typeface="+mj-lt"/>
              <a:buAutoNum type="arabicPeriod"/>
            </a:pPr>
            <a:endParaRPr lang="en-US" sz="2200" dirty="0"/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Virtual Meeting Tools: Skype, Google Hangout</a:t>
            </a:r>
          </a:p>
          <a:p>
            <a:pPr marL="342900" indent="-342900">
              <a:buFont typeface="+mj-lt"/>
              <a:buAutoNum type="arabicPeriod"/>
            </a:pPr>
            <a:endParaRPr lang="en-US" sz="2200" dirty="0"/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Digital Storage Tools: Google Drive, </a:t>
            </a:r>
            <a:r>
              <a:rPr lang="en-US" sz="2200" dirty="0" err="1" smtClean="0"/>
              <a:t>Dropbox</a:t>
            </a:r>
            <a:endParaRPr lang="en-US" sz="2200" dirty="0" smtClean="0"/>
          </a:p>
          <a:p>
            <a:pPr marL="342900" indent="-342900">
              <a:buFont typeface="+mj-lt"/>
              <a:buAutoNum type="arabicPeriod"/>
            </a:pP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3170841" y="6513871"/>
            <a:ext cx="2736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Bronwyn Oatley         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04989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5"/>
          <p:cNvSpPr txBox="1">
            <a:spLocks/>
          </p:cNvSpPr>
          <p:nvPr/>
        </p:nvSpPr>
        <p:spPr>
          <a:xfrm>
            <a:off x="753571" y="4512400"/>
            <a:ext cx="7345362" cy="9406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 smtClean="0">
                <a:latin typeface="Arial"/>
                <a:cs typeface="Arial"/>
              </a:rPr>
              <a:t>CONCLUSION</a:t>
            </a:r>
            <a:endParaRPr lang="en-US" sz="5000" dirty="0">
              <a:solidFill>
                <a:srgbClr val="FAC090"/>
              </a:solidFill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70841" y="6513871"/>
            <a:ext cx="2736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Bronwyn Oatley         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00991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5"/>
          <p:cNvSpPr txBox="1">
            <a:spLocks/>
          </p:cNvSpPr>
          <p:nvPr/>
        </p:nvSpPr>
        <p:spPr>
          <a:xfrm>
            <a:off x="645478" y="752983"/>
            <a:ext cx="734536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Calibri Light" charset="0"/>
              </a:rPr>
              <a:t>INTRODUCTIONS</a:t>
            </a:r>
            <a:endParaRPr lang="en-US" dirty="0">
              <a:latin typeface="Calibri Ligh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648" y="1689100"/>
            <a:ext cx="71631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Your name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What </a:t>
            </a:r>
            <a:r>
              <a:rPr lang="en-US" sz="2400" dirty="0"/>
              <a:t>you get up to during the </a:t>
            </a:r>
            <a:r>
              <a:rPr lang="en-US" sz="2400" dirty="0" smtClean="0"/>
              <a:t>day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A </a:t>
            </a:r>
            <a:r>
              <a:rPr lang="en-US" sz="2400" dirty="0"/>
              <a:t>few words on your project </a:t>
            </a:r>
            <a:r>
              <a:rPr lang="en-US" sz="2400" dirty="0" smtClean="0"/>
              <a:t>idea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The first </a:t>
            </a:r>
            <a:r>
              <a:rPr lang="en-US" sz="2400" dirty="0"/>
              <a:t>word that comes to your mind when you think about project management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70841" y="6513871"/>
            <a:ext cx="2736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Bronwyn Oatley         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21660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5"/>
          <p:cNvSpPr txBox="1">
            <a:spLocks/>
          </p:cNvSpPr>
          <p:nvPr/>
        </p:nvSpPr>
        <p:spPr>
          <a:xfrm>
            <a:off x="645478" y="4620411"/>
            <a:ext cx="7345362" cy="9406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 smtClean="0">
                <a:latin typeface="Arial"/>
                <a:cs typeface="Arial"/>
              </a:rPr>
              <a:t>PROJECT MANAGEMENT </a:t>
            </a:r>
            <a:endParaRPr lang="en-US" sz="500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70841" y="6513871"/>
            <a:ext cx="2736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Bronwyn Oatley         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76829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746944" y="6513871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466971"/>
            <a:ext cx="9144001" cy="11998335"/>
          </a:xfrm>
          <a:prstGeom prst="rect">
            <a:avLst/>
          </a:prstGeom>
        </p:spPr>
      </p:pic>
      <p:sp>
        <p:nvSpPr>
          <p:cNvPr id="10" name="Title 5"/>
          <p:cNvSpPr txBox="1">
            <a:spLocks/>
          </p:cNvSpPr>
          <p:nvPr/>
        </p:nvSpPr>
        <p:spPr>
          <a:xfrm>
            <a:off x="-1" y="5025711"/>
            <a:ext cx="6039703" cy="1656238"/>
          </a:xfrm>
          <a:prstGeom prst="rect">
            <a:avLst/>
          </a:prstGeom>
          <a:solidFill>
            <a:schemeClr val="accent6">
              <a:lumMod val="60000"/>
              <a:lumOff val="40000"/>
              <a:alpha val="87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 smtClean="0">
                <a:solidFill>
                  <a:schemeClr val="bg1"/>
                </a:solidFill>
                <a:latin typeface="Arial"/>
                <a:cs typeface="Arial"/>
              </a:rPr>
              <a:t>WHY DO WE PLAN? </a:t>
            </a:r>
            <a:endParaRPr lang="en-US" sz="5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7628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5"/>
          <p:cNvSpPr txBox="1">
            <a:spLocks/>
          </p:cNvSpPr>
          <p:nvPr/>
        </p:nvSpPr>
        <p:spPr>
          <a:xfrm>
            <a:off x="645478" y="752983"/>
            <a:ext cx="734536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Calibri Light" charset="0"/>
              </a:rPr>
              <a:t>Why Plan? </a:t>
            </a:r>
            <a:endParaRPr lang="en-US" dirty="0">
              <a:latin typeface="Calibri Ligh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648" y="1689100"/>
            <a:ext cx="7163191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Establish a common vision for a project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Identify common, and dissimilar objectives amongst teammates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Identify our assumptions, biases amongst teammates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Establish what success would look like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Identify timelines, deliverables etc. </a:t>
            </a:r>
          </a:p>
          <a:p>
            <a:pPr lvl="1"/>
            <a:endParaRPr lang="en-US" dirty="0" smtClean="0"/>
          </a:p>
          <a:p>
            <a:pPr marL="457200" indent="-457200">
              <a:buAutoNum type="arabicPeriod"/>
            </a:pPr>
            <a:r>
              <a:rPr lang="en-US" b="1" dirty="0" smtClean="0"/>
              <a:t>Set team ground rules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Time/ location of meetings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Roles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Amount of work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Hierarchy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Determine scope, budget and quality of project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Others? 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170841" y="6513871"/>
            <a:ext cx="2736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Bronwyn Oatley         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72357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746944" y="6513871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856" y="-220013"/>
            <a:ext cx="9437350" cy="7078013"/>
          </a:xfrm>
          <a:prstGeom prst="rect">
            <a:avLst/>
          </a:prstGeom>
        </p:spPr>
      </p:pic>
      <p:sp>
        <p:nvSpPr>
          <p:cNvPr id="10" name="Title 5"/>
          <p:cNvSpPr txBox="1">
            <a:spLocks/>
          </p:cNvSpPr>
          <p:nvPr/>
        </p:nvSpPr>
        <p:spPr>
          <a:xfrm>
            <a:off x="-1" y="5174321"/>
            <a:ext cx="5999168" cy="1507628"/>
          </a:xfrm>
          <a:prstGeom prst="rect">
            <a:avLst/>
          </a:prstGeom>
          <a:solidFill>
            <a:srgbClr val="FAC090">
              <a:alpha val="87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 smtClean="0">
                <a:solidFill>
                  <a:schemeClr val="bg1"/>
                </a:solidFill>
                <a:latin typeface="Arial"/>
                <a:cs typeface="Arial"/>
              </a:rPr>
              <a:t>WHAT SHOULD BE IN A PLAN? </a:t>
            </a:r>
            <a:endParaRPr lang="en-US" sz="5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0353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9854" y="0"/>
            <a:ext cx="0" cy="6858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49827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746944" y="6513871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 Light"/>
                <a:cs typeface="Calibri Light"/>
              </a:rPr>
              <a:t>@</a:t>
            </a:r>
            <a:r>
              <a:rPr lang="en-US" sz="1400" b="1" dirty="0" err="1" smtClean="0">
                <a:latin typeface="Calibri Light"/>
                <a:cs typeface="Calibri Light"/>
              </a:rPr>
              <a:t>BronwynOatley</a:t>
            </a:r>
            <a:endParaRPr lang="en-US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856" y="0"/>
            <a:ext cx="9437350" cy="7078012"/>
          </a:xfrm>
          <a:prstGeom prst="rect">
            <a:avLst/>
          </a:prstGeom>
        </p:spPr>
      </p:pic>
      <p:sp>
        <p:nvSpPr>
          <p:cNvPr id="10" name="Title 5"/>
          <p:cNvSpPr txBox="1">
            <a:spLocks/>
          </p:cNvSpPr>
          <p:nvPr/>
        </p:nvSpPr>
        <p:spPr>
          <a:xfrm>
            <a:off x="-1" y="5174321"/>
            <a:ext cx="5999168" cy="1507628"/>
          </a:xfrm>
          <a:prstGeom prst="rect">
            <a:avLst/>
          </a:prstGeom>
          <a:solidFill>
            <a:srgbClr val="FAC090">
              <a:alpha val="87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 smtClean="0">
                <a:solidFill>
                  <a:schemeClr val="bg1"/>
                </a:solidFill>
                <a:latin typeface="Arial"/>
                <a:cs typeface="Arial"/>
              </a:rPr>
              <a:t>WHAT SHOULD BE IN A PLAN? </a:t>
            </a:r>
            <a:endParaRPr lang="en-US" sz="5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8152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18709</TotalTime>
  <Words>952</Words>
  <Application>Microsoft Macintosh PowerPoint</Application>
  <PresentationFormat>On-screen Show (4:3)</PresentationFormat>
  <Paragraphs>181</Paragraphs>
  <Slides>32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Bronwyn Oatley</dc:creator>
  <cp:lastModifiedBy>Bronwyn Oatley</cp:lastModifiedBy>
  <cp:revision>69</cp:revision>
  <dcterms:created xsi:type="dcterms:W3CDTF">2016-03-08T23:26:16Z</dcterms:created>
  <dcterms:modified xsi:type="dcterms:W3CDTF">2016-04-04T22:22:09Z</dcterms:modified>
</cp:coreProperties>
</file>